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
  </p:notesMasterIdLst>
  <p:handoutMasterIdLst>
    <p:handoutMasterId r:id="rId3"/>
  </p:handout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DFF"/>
    <a:srgbClr val="3B3838"/>
    <a:srgbClr val="028339"/>
    <a:srgbClr val="D24600"/>
    <a:srgbClr val="DCA004"/>
    <a:srgbClr val="1169C0"/>
    <a:srgbClr val="D71920"/>
    <a:srgbClr val="B2B2B2"/>
    <a:srgbClr val="5F5F5F"/>
    <a:srgbClr val="858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5588" autoAdjust="0"/>
  </p:normalViewPr>
  <p:slideViewPr>
    <p:cSldViewPr snapToGrid="0">
      <p:cViewPr>
        <p:scale>
          <a:sx n="77" d="100"/>
          <a:sy n="77" d="100"/>
        </p:scale>
        <p:origin x="-1920" y="-8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66"/>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8" Type="http://schemas.openxmlformats.org/officeDocument/2006/relationships/slide" Target="slides/slide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21AFDF1-27C5-44BC-936B-3DAD5CAC2A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xmlns="" id="{6A0BC11B-D5C1-4570-B930-44C380ABA5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D3CABD-DD39-46EC-A484-A8EDAD9BAE3C}" type="datetimeFigureOut">
              <a:rPr lang="es-MX" smtClean="0"/>
              <a:t>31/12/2008</a:t>
            </a:fld>
            <a:endParaRPr lang="es-MX"/>
          </a:p>
        </p:txBody>
      </p:sp>
      <p:sp>
        <p:nvSpPr>
          <p:cNvPr id="4" name="Marcador de pie de página 3">
            <a:extLst>
              <a:ext uri="{FF2B5EF4-FFF2-40B4-BE49-F238E27FC236}">
                <a16:creationId xmlns:a16="http://schemas.microsoft.com/office/drawing/2014/main" xmlns="" id="{1619E41C-5EB9-4902-9642-CA0162A1C2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xmlns="" id="{E8CD6663-1D46-4DD5-9E99-C2370203FC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A5A557-5B79-41F1-81D8-23A9CF14EBE3}" type="slidenum">
              <a:rPr lang="es-MX" smtClean="0"/>
              <a:t>‹Nº›</a:t>
            </a:fld>
            <a:endParaRPr lang="es-MX"/>
          </a:p>
        </p:txBody>
      </p:sp>
    </p:spTree>
    <p:extLst>
      <p:ext uri="{BB962C8B-B14F-4D97-AF65-F5344CB8AC3E}">
        <p14:creationId xmlns:p14="http://schemas.microsoft.com/office/powerpoint/2010/main" val="422168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0480F-D904-498D-939B-3D9D957F79C4}" type="datetimeFigureOut">
              <a:rPr lang="es-MX" smtClean="0"/>
              <a:t>31/12/2008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C1E85-156F-4084-8B45-6B020406BCE6}" type="slidenum">
              <a:rPr lang="es-MX" smtClean="0"/>
              <a:t>‹Nº›</a:t>
            </a:fld>
            <a:endParaRPr lang="es-MX"/>
          </a:p>
        </p:txBody>
      </p:sp>
    </p:spTree>
    <p:extLst>
      <p:ext uri="{BB962C8B-B14F-4D97-AF65-F5344CB8AC3E}">
        <p14:creationId xmlns:p14="http://schemas.microsoft.com/office/powerpoint/2010/main" val="211622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svg"/><Relationship Id="rId6" Type="http://schemas.openxmlformats.org/officeDocument/2006/relationships/image" Target="../media/image6.png"/><Relationship Id="rId7"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gob.mx/salud/documentos/datos-abiertos-152127"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B0ACC3AE-9967-8944-A695-B06C164A5A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911"/>
          <a:stretch/>
        </p:blipFill>
        <p:spPr>
          <a:xfrm>
            <a:off x="-18270" y="4486"/>
            <a:ext cx="12228541" cy="6849028"/>
          </a:xfrm>
          <a:prstGeom prst="rect">
            <a:avLst/>
          </a:prstGeom>
        </p:spPr>
      </p:pic>
      <p:pic>
        <p:nvPicPr>
          <p:cNvPr id="13" name="Imagen 12">
            <a:extLst>
              <a:ext uri="{FF2B5EF4-FFF2-40B4-BE49-F238E27FC236}">
                <a16:creationId xmlns:a16="http://schemas.microsoft.com/office/drawing/2014/main" xmlns="" id="{FD3D4734-3EBA-CC43-A19C-71969F1F0C18}"/>
              </a:ext>
            </a:extLst>
          </p:cNvPr>
          <p:cNvPicPr>
            <a:picLocks noChangeAspect="1"/>
          </p:cNvPicPr>
          <p:nvPr userDrawn="1"/>
        </p:nvPicPr>
        <p:blipFill rotWithShape="1">
          <a:blip r:embed="rId3">
            <a:alphaModFix amt="85000"/>
            <a:extLst>
              <a:ext uri="{28A0092B-C50C-407E-A947-70E740481C1C}">
                <a14:useLocalDpi xmlns:a14="http://schemas.microsoft.com/office/drawing/2010/main" val="0"/>
              </a:ext>
            </a:extLst>
          </a:blip>
          <a:srcRect l="16541" t="19002" r="35941" b="40689"/>
          <a:stretch/>
        </p:blipFill>
        <p:spPr>
          <a:xfrm>
            <a:off x="9265921" y="4375853"/>
            <a:ext cx="2926079" cy="2482147"/>
          </a:xfrm>
          <a:prstGeom prst="rect">
            <a:avLst/>
          </a:prstGeom>
          <a:noFill/>
        </p:spPr>
      </p:pic>
      <p:sp>
        <p:nvSpPr>
          <p:cNvPr id="2" name="Título 1">
            <a:extLst>
              <a:ext uri="{FF2B5EF4-FFF2-40B4-BE49-F238E27FC236}">
                <a16:creationId xmlns:a16="http://schemas.microsoft.com/office/drawing/2014/main" xmlns="" id="{6C41F44F-B687-4AE3-ABAA-B8A39FF5AD62}"/>
              </a:ext>
            </a:extLst>
          </p:cNvPr>
          <p:cNvSpPr>
            <a:spLocks noGrp="1"/>
          </p:cNvSpPr>
          <p:nvPr>
            <p:ph type="ctrTitle" hasCustomPrompt="1"/>
          </p:nvPr>
        </p:nvSpPr>
        <p:spPr>
          <a:xfrm>
            <a:off x="1819271" y="3155994"/>
            <a:ext cx="8553451" cy="1439722"/>
          </a:xfrm>
        </p:spPr>
        <p:txBody>
          <a:bodyPr anchor="t">
            <a:normAutofit/>
          </a:bodyPr>
          <a:lstStyle>
            <a:lvl1pPr algn="ctr">
              <a:lnSpc>
                <a:spcPct val="100000"/>
              </a:lnSpc>
              <a:defRPr sz="2800" b="0">
                <a:solidFill>
                  <a:schemeClr val="bg1"/>
                </a:solidFill>
                <a:latin typeface="Montserrat" panose="00000500000000000000" pitchFamily="2" charset="0"/>
              </a:defRPr>
            </a:lvl1pPr>
          </a:lstStyle>
          <a:p>
            <a:r>
              <a:rPr lang="es-MX" dirty="0"/>
              <a:t>T I T U L O</a:t>
            </a:r>
          </a:p>
        </p:txBody>
      </p:sp>
      <p:pic>
        <p:nvPicPr>
          <p:cNvPr id="8" name="Gráfico 7">
            <a:extLst>
              <a:ext uri="{FF2B5EF4-FFF2-40B4-BE49-F238E27FC236}">
                <a16:creationId xmlns:a16="http://schemas.microsoft.com/office/drawing/2014/main" xmlns="" id="{1DE4B7EE-C9E6-48ED-9D95-83517C49112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30678" y="217731"/>
            <a:ext cx="1458815" cy="429063"/>
          </a:xfrm>
          <a:prstGeom prst="rect">
            <a:avLst/>
          </a:prstGeom>
        </p:spPr>
      </p:pic>
      <p:pic>
        <p:nvPicPr>
          <p:cNvPr id="10" name="Gráfico 9">
            <a:extLst>
              <a:ext uri="{FF2B5EF4-FFF2-40B4-BE49-F238E27FC236}">
                <a16:creationId xmlns:a16="http://schemas.microsoft.com/office/drawing/2014/main" xmlns="" id="{0F0F0E0D-B28F-42A0-B2E7-67F737A5FCF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532162" y="217731"/>
            <a:ext cx="1375989" cy="399481"/>
          </a:xfrm>
          <a:prstGeom prst="rect">
            <a:avLst/>
          </a:prstGeom>
        </p:spPr>
      </p:pic>
      <p:sp>
        <p:nvSpPr>
          <p:cNvPr id="11" name="CuadroTexto 10">
            <a:extLst>
              <a:ext uri="{FF2B5EF4-FFF2-40B4-BE49-F238E27FC236}">
                <a16:creationId xmlns:a16="http://schemas.microsoft.com/office/drawing/2014/main" xmlns="" id="{87D6680A-0081-4EAA-B548-AA7F22E73FD0}"/>
              </a:ext>
            </a:extLst>
          </p:cNvPr>
          <p:cNvSpPr txBox="1"/>
          <p:nvPr userDrawn="1"/>
        </p:nvSpPr>
        <p:spPr>
          <a:xfrm>
            <a:off x="4632960" y="6500272"/>
            <a:ext cx="2926080" cy="276999"/>
          </a:xfrm>
          <a:prstGeom prst="rect">
            <a:avLst/>
          </a:prstGeom>
          <a:noFill/>
        </p:spPr>
        <p:txBody>
          <a:bodyPr wrap="square" rtlCol="0">
            <a:spAutoFit/>
          </a:bodyPr>
          <a:lstStyle/>
          <a:p>
            <a:pPr algn="ctr"/>
            <a:r>
              <a:rPr lang="es-MX" sz="1200" dirty="0">
                <a:solidFill>
                  <a:schemeClr val="bg1"/>
                </a:solidFill>
                <a:latin typeface="Montserrat" panose="00000500000000000000" pitchFamily="2" charset="0"/>
              </a:rPr>
              <a:t>coronavirus.conacyt.mx</a:t>
            </a:r>
          </a:p>
        </p:txBody>
      </p:sp>
      <p:sp>
        <p:nvSpPr>
          <p:cNvPr id="4" name="CuadroTexto 3">
            <a:extLst>
              <a:ext uri="{FF2B5EF4-FFF2-40B4-BE49-F238E27FC236}">
                <a16:creationId xmlns:a16="http://schemas.microsoft.com/office/drawing/2014/main" xmlns="" id="{54A38193-C89C-A347-8A06-99BDB466B298}"/>
              </a:ext>
            </a:extLst>
          </p:cNvPr>
          <p:cNvSpPr txBox="1"/>
          <p:nvPr userDrawn="1"/>
        </p:nvSpPr>
        <p:spPr>
          <a:xfrm>
            <a:off x="2801763" y="2767968"/>
            <a:ext cx="662392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b="0" kern="1200" baseline="0" dirty="0">
                <a:solidFill>
                  <a:schemeClr val="bg1"/>
                </a:solidFill>
                <a:effectLst/>
                <a:latin typeface="Montserrat Medium" pitchFamily="2" charset="77"/>
                <a:ea typeface="+mn-ea"/>
                <a:cs typeface="+mn-cs"/>
              </a:rPr>
              <a:t>ECOSISTEMA NACIONAL INFORMÁTICO COVID-19</a:t>
            </a:r>
          </a:p>
        </p:txBody>
      </p:sp>
      <p:sp>
        <p:nvSpPr>
          <p:cNvPr id="5" name="CuadroTexto 4">
            <a:extLst>
              <a:ext uri="{FF2B5EF4-FFF2-40B4-BE49-F238E27FC236}">
                <a16:creationId xmlns:a16="http://schemas.microsoft.com/office/drawing/2014/main" xmlns="" id="{9B8B032E-A104-374A-A51E-DE1CB7FC5063}"/>
              </a:ext>
            </a:extLst>
          </p:cNvPr>
          <p:cNvSpPr txBox="1"/>
          <p:nvPr userDrawn="1"/>
        </p:nvSpPr>
        <p:spPr>
          <a:xfrm>
            <a:off x="5353396" y="1812175"/>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92605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as_pls_pc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D9513C-C7F2-47F4-89B0-1089CDC93534}"/>
              </a:ext>
            </a:extLst>
          </p:cNvPr>
          <p:cNvSpPr>
            <a:spLocks noGrp="1"/>
          </p:cNvSpPr>
          <p:nvPr>
            <p:ph type="title"/>
          </p:nvPr>
        </p:nvSpPr>
        <p:spPr>
          <a:xfrm>
            <a:off x="851185" y="1186307"/>
            <a:ext cx="10515600" cy="478800"/>
          </a:xfrm>
        </p:spPr>
        <p:txBody>
          <a:bodyPr/>
          <a:lstStyle>
            <a:lvl1pPr>
              <a:defRPr sz="2400">
                <a:latin typeface="Montserrat" panose="00000500000000000000" pitchFamily="2" charset="0"/>
              </a:defRPr>
            </a:lvl1pPr>
          </a:lstStyle>
          <a:p>
            <a:r>
              <a:rPr lang="es-ES" dirty="0"/>
              <a:t>Haga clic para modificar el estilo de título del patrón</a:t>
            </a:r>
            <a:endParaRPr lang="es-MX" dirty="0"/>
          </a:p>
        </p:txBody>
      </p:sp>
      <p:sp>
        <p:nvSpPr>
          <p:cNvPr id="6" name="Rectángulo 5">
            <a:extLst>
              <a:ext uri="{FF2B5EF4-FFF2-40B4-BE49-F238E27FC236}">
                <a16:creationId xmlns:a16="http://schemas.microsoft.com/office/drawing/2014/main" xmlns="" id="{67E97A97-3EC6-4BEF-95C8-1BA7C4D5DB07}"/>
              </a:ext>
            </a:extLst>
          </p:cNvPr>
          <p:cNvSpPr/>
          <p:nvPr userDrawn="1"/>
        </p:nvSpPr>
        <p:spPr>
          <a:xfrm>
            <a:off x="821017" y="2182290"/>
            <a:ext cx="5283465" cy="1223412"/>
          </a:xfrm>
          <a:prstGeom prst="rect">
            <a:avLst/>
          </a:prstGeom>
          <a:ln>
            <a:noFill/>
          </a:ln>
        </p:spPr>
        <p:txBody>
          <a:bodyPr wrap="square">
            <a:spAutoFit/>
          </a:bodyPr>
          <a:lstStyle/>
          <a:p>
            <a:r>
              <a:rPr lang="es-MX" sz="1050" dirty="0">
                <a:solidFill>
                  <a:schemeClr val="bg2">
                    <a:lumMod val="25000"/>
                  </a:schemeClr>
                </a:solidFill>
                <a:latin typeface="Montserrat" panose="00000500000000000000" pitchFamily="2" charset="0"/>
              </a:rPr>
              <a:t>Fuente de datos:</a:t>
            </a:r>
          </a:p>
          <a:p>
            <a:r>
              <a:rPr lang="es-ES" sz="1050" dirty="0">
                <a:solidFill>
                  <a:schemeClr val="bg2">
                    <a:lumMod val="25000"/>
                  </a:schemeClr>
                </a:solidFill>
                <a:latin typeface="Montserrat" panose="00000500000000000000" pitchFamily="2" charset="0"/>
              </a:rPr>
              <a:t>Secretaría de Salud. DGE</a:t>
            </a:r>
            <a:r>
              <a:rPr lang="es-ES" sz="1050" dirty="0">
                <a:solidFill>
                  <a:srgbClr val="3A6DFF"/>
                </a:solidFill>
                <a:latin typeface="Montserrat" panose="00000500000000000000" pitchFamily="2" charset="0"/>
              </a:rPr>
              <a:t>. https://www.gob.mx/salud/documentos/datos-abiertos-152127</a:t>
            </a:r>
          </a:p>
          <a:p>
            <a:endParaRPr lang="es-MX" sz="1050" dirty="0">
              <a:solidFill>
                <a:schemeClr val="bg2">
                  <a:lumMod val="25000"/>
                </a:schemeClr>
              </a:solidFill>
              <a:latin typeface="Montserrat" panose="00000500000000000000" pitchFamily="2" charset="0"/>
            </a:endParaRPr>
          </a:p>
          <a:p>
            <a:r>
              <a:rPr lang="es-MX" sz="1050" dirty="0">
                <a:solidFill>
                  <a:schemeClr val="bg2">
                    <a:lumMod val="25000"/>
                  </a:schemeClr>
                </a:solidFill>
                <a:latin typeface="Montserrat" panose="00000500000000000000" pitchFamily="2" charset="0"/>
              </a:rPr>
              <a:t>Agrupaciones:</a:t>
            </a:r>
          </a:p>
          <a:p>
            <a:r>
              <a:rPr lang="es-ES" sz="1050" dirty="0">
                <a:solidFill>
                  <a:schemeClr val="bg2">
                    <a:lumMod val="25000"/>
                  </a:schemeClr>
                </a:solidFill>
                <a:latin typeface="Montserrat" panose="00000500000000000000" pitchFamily="2" charset="0"/>
              </a:rPr>
              <a:t>Los estados están agrupados mediante intervalos iguales.</a:t>
            </a:r>
          </a:p>
          <a:p>
            <a:r>
              <a:rPr lang="es-ES" sz="1050" dirty="0">
                <a:solidFill>
                  <a:schemeClr val="bg2">
                    <a:lumMod val="25000"/>
                  </a:schemeClr>
                </a:solidFill>
                <a:latin typeface="Montserrat" panose="00000500000000000000" pitchFamily="2" charset="0"/>
              </a:rPr>
              <a:t>Los municipios están agrupados mediante </a:t>
            </a:r>
            <a:r>
              <a:rPr lang="es-ES" sz="1050" dirty="0" err="1">
                <a:solidFill>
                  <a:schemeClr val="bg2">
                    <a:lumMod val="25000"/>
                  </a:schemeClr>
                </a:solidFill>
                <a:latin typeface="Montserrat" panose="00000500000000000000" pitchFamily="2" charset="0"/>
              </a:rPr>
              <a:t>cuantiles</a:t>
            </a:r>
            <a:r>
              <a:rPr lang="es-ES" sz="1050" dirty="0">
                <a:solidFill>
                  <a:schemeClr val="bg2">
                    <a:lumMod val="25000"/>
                  </a:schemeClr>
                </a:solidFill>
                <a:latin typeface="Montserrat" panose="00000500000000000000" pitchFamily="2" charset="0"/>
              </a:rPr>
              <a:t>.</a:t>
            </a:r>
          </a:p>
        </p:txBody>
      </p:sp>
      <p:sp>
        <p:nvSpPr>
          <p:cNvPr id="10" name="Rectángulo 9">
            <a:extLst>
              <a:ext uri="{FF2B5EF4-FFF2-40B4-BE49-F238E27FC236}">
                <a16:creationId xmlns:a16="http://schemas.microsoft.com/office/drawing/2014/main" xmlns="" id="{9712A0A7-45F6-4701-9916-AD1E911A87D7}"/>
              </a:ext>
            </a:extLst>
          </p:cNvPr>
          <p:cNvSpPr/>
          <p:nvPr userDrawn="1"/>
        </p:nvSpPr>
        <p:spPr>
          <a:xfrm>
            <a:off x="821017" y="1955275"/>
            <a:ext cx="5288696" cy="253916"/>
          </a:xfrm>
          <a:prstGeom prst="rect">
            <a:avLst/>
          </a:prstGeom>
        </p:spPr>
        <p:txBody>
          <a:bodyPr wrap="square">
            <a:spAutoFit/>
          </a:bodyPr>
          <a:lstStyle/>
          <a:p>
            <a:r>
              <a:rPr lang="es-ES" sz="1050" b="1" dirty="0">
                <a:solidFill>
                  <a:schemeClr val="bg2">
                    <a:lumMod val="25000"/>
                  </a:schemeClr>
                </a:solidFill>
                <a:latin typeface="Montserrat" panose="00000500000000000000" pitchFamily="2" charset="0"/>
              </a:rPr>
              <a:t>Vulnerabilidad: Mínimos cuadrados parciales (PLS)*</a:t>
            </a:r>
          </a:p>
        </p:txBody>
      </p:sp>
      <p:sp>
        <p:nvSpPr>
          <p:cNvPr id="12" name="Rectángulo 11">
            <a:extLst>
              <a:ext uri="{FF2B5EF4-FFF2-40B4-BE49-F238E27FC236}">
                <a16:creationId xmlns:a16="http://schemas.microsoft.com/office/drawing/2014/main" xmlns="" id="{308AD097-E3F3-4C8D-90BF-EC29D6C22CA3}"/>
              </a:ext>
            </a:extLst>
          </p:cNvPr>
          <p:cNvSpPr/>
          <p:nvPr userDrawn="1"/>
        </p:nvSpPr>
        <p:spPr>
          <a:xfrm>
            <a:off x="845723" y="1691420"/>
            <a:ext cx="950006" cy="253916"/>
          </a:xfrm>
          <a:prstGeom prst="rect">
            <a:avLst/>
          </a:prstGeom>
        </p:spPr>
        <p:txBody>
          <a:bodyPr wrap="square">
            <a:spAutoFit/>
          </a:bodyPr>
          <a:lstStyle/>
          <a:p>
            <a:r>
              <a:rPr lang="es-ES" sz="1050" dirty="0">
                <a:solidFill>
                  <a:schemeClr val="bg2">
                    <a:lumMod val="25000"/>
                  </a:schemeClr>
                </a:solidFill>
                <a:latin typeface="Montserrat" panose="00000500000000000000" pitchFamily="2" charset="0"/>
              </a:rPr>
              <a:t>NOTAS:</a:t>
            </a:r>
          </a:p>
        </p:txBody>
      </p:sp>
      <p:sp>
        <p:nvSpPr>
          <p:cNvPr id="14" name="Rectángulo 13">
            <a:extLst>
              <a:ext uri="{FF2B5EF4-FFF2-40B4-BE49-F238E27FC236}">
                <a16:creationId xmlns:a16="http://schemas.microsoft.com/office/drawing/2014/main" xmlns="" id="{87C37799-0E3F-4DE0-A7BE-B3E841E4AD03}"/>
              </a:ext>
            </a:extLst>
          </p:cNvPr>
          <p:cNvSpPr/>
          <p:nvPr userDrawn="1"/>
        </p:nvSpPr>
        <p:spPr>
          <a:xfrm>
            <a:off x="821017" y="3713632"/>
            <a:ext cx="5275052" cy="253916"/>
          </a:xfrm>
          <a:prstGeom prst="rect">
            <a:avLst/>
          </a:prstGeom>
        </p:spPr>
        <p:txBody>
          <a:bodyPr wrap="square">
            <a:spAutoFit/>
          </a:bodyPr>
          <a:lstStyle/>
          <a:p>
            <a:r>
              <a:rPr lang="es-MX" sz="1050" b="1" dirty="0">
                <a:solidFill>
                  <a:srgbClr val="4A4A4A"/>
                </a:solidFill>
                <a:latin typeface="Montserrat" panose="00000500000000000000" pitchFamily="2" charset="0"/>
              </a:rPr>
              <a:t>Vulnerabilidad: Componentes principales (PCA)*</a:t>
            </a:r>
          </a:p>
        </p:txBody>
      </p:sp>
      <p:sp>
        <p:nvSpPr>
          <p:cNvPr id="16" name="Rectángulo 15">
            <a:extLst>
              <a:ext uri="{FF2B5EF4-FFF2-40B4-BE49-F238E27FC236}">
                <a16:creationId xmlns:a16="http://schemas.microsoft.com/office/drawing/2014/main" xmlns="" id="{DA3D76A3-D1EC-4B95-B0BA-F5CF45989174}"/>
              </a:ext>
            </a:extLst>
          </p:cNvPr>
          <p:cNvSpPr/>
          <p:nvPr userDrawn="1"/>
        </p:nvSpPr>
        <p:spPr>
          <a:xfrm>
            <a:off x="821017" y="3919866"/>
            <a:ext cx="5283465" cy="2192908"/>
          </a:xfrm>
          <a:prstGeom prst="rect">
            <a:avLst/>
          </a:prstGeom>
        </p:spPr>
        <p:txBody>
          <a:bodyPr wrap="square">
            <a:spAutoFit/>
          </a:bodyPr>
          <a:lstStyle/>
          <a:p>
            <a:r>
              <a:rPr lang="es-MX" sz="1050" dirty="0">
                <a:solidFill>
                  <a:schemeClr val="bg2">
                    <a:lumMod val="25000"/>
                  </a:schemeClr>
                </a:solidFill>
                <a:latin typeface="Montserrat" panose="00000500000000000000" pitchFamily="2" charset="0"/>
              </a:rPr>
              <a:t>Fuente de datos:</a:t>
            </a:r>
          </a:p>
          <a:p>
            <a:r>
              <a:rPr lang="es-MX" sz="1050" dirty="0">
                <a:solidFill>
                  <a:schemeClr val="bg2">
                    <a:lumMod val="25000"/>
                  </a:schemeClr>
                </a:solidFill>
                <a:latin typeface="Montserrat" panose="00000500000000000000" pitchFamily="2" charset="0"/>
              </a:rPr>
              <a:t>INEGI. 2015, Estadísticas vitales. INEGI 2015, Encuesta </a:t>
            </a:r>
            <a:r>
              <a:rPr lang="es-MX" sz="1050" dirty="0" err="1">
                <a:solidFill>
                  <a:schemeClr val="bg2">
                    <a:lumMod val="25000"/>
                  </a:schemeClr>
                </a:solidFill>
                <a:latin typeface="Montserrat" panose="00000500000000000000" pitchFamily="2" charset="0"/>
              </a:rPr>
              <a:t>Intercensal</a:t>
            </a:r>
            <a:r>
              <a:rPr lang="es-MX" sz="1050" dirty="0">
                <a:solidFill>
                  <a:schemeClr val="bg2">
                    <a:lumMod val="25000"/>
                  </a:schemeClr>
                </a:solidFill>
                <a:latin typeface="Montserrat" panose="00000500000000000000" pitchFamily="2" charset="0"/>
              </a:rPr>
              <a:t>.</a:t>
            </a:r>
          </a:p>
          <a:p>
            <a:r>
              <a:rPr lang="es-ES" sz="1050" dirty="0">
                <a:solidFill>
                  <a:schemeClr val="bg2">
                    <a:lumMod val="25000"/>
                  </a:schemeClr>
                </a:solidFill>
                <a:latin typeface="Montserrat" panose="00000500000000000000" pitchFamily="2" charset="0"/>
              </a:rPr>
              <a:t>Secretaría de Salud. 2018, CLUES.</a:t>
            </a:r>
          </a:p>
          <a:p>
            <a:endParaRPr lang="es-MX" sz="1050" dirty="0">
              <a:solidFill>
                <a:schemeClr val="bg2">
                  <a:lumMod val="25000"/>
                </a:schemeClr>
              </a:solidFill>
              <a:latin typeface="Montserrat" panose="00000500000000000000" pitchFamily="2" charset="0"/>
            </a:endParaRPr>
          </a:p>
          <a:p>
            <a:r>
              <a:rPr lang="es-MX" sz="1050" dirty="0">
                <a:solidFill>
                  <a:schemeClr val="bg2">
                    <a:lumMod val="25000"/>
                  </a:schemeClr>
                </a:solidFill>
                <a:latin typeface="Montserrat" panose="00000500000000000000" pitchFamily="2" charset="0"/>
              </a:rPr>
              <a:t>Agrupaciones:</a:t>
            </a:r>
          </a:p>
          <a:p>
            <a:r>
              <a:rPr lang="es-ES" sz="1050" dirty="0">
                <a:solidFill>
                  <a:schemeClr val="bg2">
                    <a:lumMod val="25000"/>
                  </a:schemeClr>
                </a:solidFill>
                <a:latin typeface="Montserrat" panose="00000500000000000000" pitchFamily="2" charset="0"/>
              </a:rPr>
              <a:t>Los estados están agrupados mediante intervalos iguales.</a:t>
            </a:r>
          </a:p>
          <a:p>
            <a:r>
              <a:rPr lang="es-ES" sz="1050" dirty="0">
                <a:solidFill>
                  <a:schemeClr val="bg2">
                    <a:lumMod val="25000"/>
                  </a:schemeClr>
                </a:solidFill>
                <a:latin typeface="Montserrat" panose="00000500000000000000" pitchFamily="2" charset="0"/>
              </a:rPr>
              <a:t>Los municipios están agrupados mediante </a:t>
            </a:r>
            <a:r>
              <a:rPr lang="es-ES" sz="1050" dirty="0" err="1">
                <a:solidFill>
                  <a:schemeClr val="bg2">
                    <a:lumMod val="25000"/>
                  </a:schemeClr>
                </a:solidFill>
                <a:latin typeface="Montserrat" panose="00000500000000000000" pitchFamily="2" charset="0"/>
              </a:rPr>
              <a:t>kmedias</a:t>
            </a:r>
            <a:r>
              <a:rPr lang="es-ES" sz="1050" dirty="0">
                <a:solidFill>
                  <a:schemeClr val="bg2">
                    <a:lumMod val="25000"/>
                  </a:schemeClr>
                </a:solidFill>
                <a:latin typeface="Montserrat" panose="00000500000000000000" pitchFamily="2" charset="0"/>
              </a:rPr>
              <a:t>.</a:t>
            </a:r>
          </a:p>
          <a:p>
            <a:endParaRPr lang="es-MX" sz="1050" dirty="0">
              <a:solidFill>
                <a:schemeClr val="bg2">
                  <a:lumMod val="25000"/>
                </a:schemeClr>
              </a:solidFill>
              <a:latin typeface="Montserrat" panose="00000500000000000000" pitchFamily="2" charset="0"/>
            </a:endParaRPr>
          </a:p>
          <a:p>
            <a:r>
              <a:rPr lang="es-MX" sz="1050" dirty="0">
                <a:solidFill>
                  <a:schemeClr val="bg2">
                    <a:lumMod val="25000"/>
                  </a:schemeClr>
                </a:solidFill>
                <a:latin typeface="Montserrat" panose="00000500000000000000" pitchFamily="2" charset="0"/>
              </a:rPr>
              <a:t>Salud de la población:</a:t>
            </a:r>
          </a:p>
          <a:p>
            <a:r>
              <a:rPr lang="es-ES" sz="1050" dirty="0">
                <a:solidFill>
                  <a:schemeClr val="bg2">
                    <a:lumMod val="25000"/>
                  </a:schemeClr>
                </a:solidFill>
                <a:latin typeface="Montserrat" panose="00000500000000000000" pitchFamily="2" charset="0"/>
              </a:rPr>
              <a:t>El componente general de salud de la población contempla las siguientes tasas (por 100 mil habitantes): diabetes, enfermedades cardiacas, cáncer, enfermedades pulmonares y el porcentaje de adultos mayores. INEGI 2015, Estadísticas vitales.</a:t>
            </a:r>
          </a:p>
        </p:txBody>
      </p:sp>
      <p:sp>
        <p:nvSpPr>
          <p:cNvPr id="18" name="Rectángulo 17">
            <a:extLst>
              <a:ext uri="{FF2B5EF4-FFF2-40B4-BE49-F238E27FC236}">
                <a16:creationId xmlns:a16="http://schemas.microsoft.com/office/drawing/2014/main" xmlns="" id="{18198DDD-63C6-4A6F-9BFA-2AB0EA479A4C}"/>
              </a:ext>
            </a:extLst>
          </p:cNvPr>
          <p:cNvSpPr/>
          <p:nvPr userDrawn="1"/>
        </p:nvSpPr>
        <p:spPr>
          <a:xfrm>
            <a:off x="6230205" y="1776701"/>
            <a:ext cx="5283464" cy="1223412"/>
          </a:xfrm>
          <a:prstGeom prst="rect">
            <a:avLst/>
          </a:prstGeom>
        </p:spPr>
        <p:txBody>
          <a:bodyPr wrap="square">
            <a:spAutoFit/>
          </a:bodyPr>
          <a:lstStyle/>
          <a:p>
            <a:r>
              <a:rPr lang="es-ES" sz="1050" dirty="0">
                <a:solidFill>
                  <a:schemeClr val="bg2">
                    <a:lumMod val="25000"/>
                  </a:schemeClr>
                </a:solidFill>
                <a:latin typeface="Montserrat" panose="00000500000000000000" pitchFamily="2" charset="0"/>
              </a:rPr>
              <a:t>Infraestructura de población:</a:t>
            </a:r>
          </a:p>
          <a:p>
            <a:r>
              <a:rPr lang="es-ES" sz="1050" dirty="0">
                <a:solidFill>
                  <a:schemeClr val="bg2">
                    <a:lumMod val="25000"/>
                  </a:schemeClr>
                </a:solidFill>
                <a:latin typeface="Montserrat" panose="00000500000000000000" pitchFamily="2" charset="0"/>
              </a:rPr>
              <a:t>Número de camas, consultorios públicos y privados, hospitales y farmacias por persona. Secretaría de Salud 2018, CLUES.</a:t>
            </a:r>
          </a:p>
          <a:p>
            <a:endParaRPr lang="es-MX" sz="1050" dirty="0">
              <a:solidFill>
                <a:schemeClr val="bg2">
                  <a:lumMod val="25000"/>
                </a:schemeClr>
              </a:solidFill>
              <a:latin typeface="Montserrat" panose="00000500000000000000" pitchFamily="2" charset="0"/>
            </a:endParaRPr>
          </a:p>
          <a:p>
            <a:r>
              <a:rPr lang="es-MX" sz="1050" dirty="0">
                <a:solidFill>
                  <a:schemeClr val="bg2">
                    <a:lumMod val="25000"/>
                  </a:schemeClr>
                </a:solidFill>
                <a:latin typeface="Montserrat" panose="00000500000000000000" pitchFamily="2" charset="0"/>
              </a:rPr>
              <a:t>Cobertura médica:</a:t>
            </a:r>
          </a:p>
          <a:p>
            <a:r>
              <a:rPr lang="es-ES" sz="1050" dirty="0">
                <a:solidFill>
                  <a:schemeClr val="bg2">
                    <a:lumMod val="25000"/>
                  </a:schemeClr>
                </a:solidFill>
                <a:latin typeface="Montserrat" panose="00000500000000000000" pitchFamily="2" charset="0"/>
              </a:rPr>
              <a:t>La cobertura médica está medida por el porcentaje de carencia de salud, población sin </a:t>
            </a:r>
            <a:r>
              <a:rPr lang="es-ES" sz="1050" dirty="0" err="1">
                <a:solidFill>
                  <a:schemeClr val="bg2">
                    <a:lumMod val="25000"/>
                  </a:schemeClr>
                </a:solidFill>
                <a:latin typeface="Montserrat" panose="00000500000000000000" pitchFamily="2" charset="0"/>
              </a:rPr>
              <a:t>derechohabiencia</a:t>
            </a:r>
            <a:r>
              <a:rPr lang="es-ES" sz="1050" dirty="0">
                <a:solidFill>
                  <a:schemeClr val="bg2">
                    <a:lumMod val="25000"/>
                  </a:schemeClr>
                </a:solidFill>
                <a:latin typeface="Montserrat" panose="00000500000000000000" pitchFamily="2" charset="0"/>
              </a:rPr>
              <a:t> y población sin seguro popular.</a:t>
            </a:r>
          </a:p>
        </p:txBody>
      </p:sp>
      <p:sp>
        <p:nvSpPr>
          <p:cNvPr id="24" name="Rectángulo 23">
            <a:hlinkClick r:id="rId2"/>
            <a:extLst>
              <a:ext uri="{FF2B5EF4-FFF2-40B4-BE49-F238E27FC236}">
                <a16:creationId xmlns:a16="http://schemas.microsoft.com/office/drawing/2014/main" xmlns="" id="{EBFD1258-3BB6-40C9-B718-782B38C06473}"/>
              </a:ext>
            </a:extLst>
          </p:cNvPr>
          <p:cNvSpPr/>
          <p:nvPr userDrawn="1"/>
        </p:nvSpPr>
        <p:spPr>
          <a:xfrm>
            <a:off x="2814917" y="2372567"/>
            <a:ext cx="2971800" cy="19812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dirty="0">
              <a:solidFill>
                <a:srgbClr val="3A6DFF"/>
              </a:solidFill>
              <a:latin typeface="Montserrat" panose="00000500000000000000" pitchFamily="2" charset="0"/>
            </a:endParaRPr>
          </a:p>
        </p:txBody>
      </p:sp>
      <p:sp>
        <p:nvSpPr>
          <p:cNvPr id="26" name="Rectángulo 25">
            <a:hlinkClick r:id="rId2"/>
            <a:extLst>
              <a:ext uri="{FF2B5EF4-FFF2-40B4-BE49-F238E27FC236}">
                <a16:creationId xmlns:a16="http://schemas.microsoft.com/office/drawing/2014/main" xmlns="" id="{27E68672-C8B7-4419-8CF3-3A958AEF380D}"/>
              </a:ext>
            </a:extLst>
          </p:cNvPr>
          <p:cNvSpPr/>
          <p:nvPr userDrawn="1"/>
        </p:nvSpPr>
        <p:spPr>
          <a:xfrm>
            <a:off x="1160009" y="2494815"/>
            <a:ext cx="880614" cy="19812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dirty="0">
              <a:latin typeface="Montserrat" panose="00000500000000000000" pitchFamily="2" charset="0"/>
            </a:endParaRPr>
          </a:p>
        </p:txBody>
      </p:sp>
      <p:sp>
        <p:nvSpPr>
          <p:cNvPr id="28" name="Rectángulo 27">
            <a:hlinkClick r:id="rId2"/>
            <a:extLst>
              <a:ext uri="{FF2B5EF4-FFF2-40B4-BE49-F238E27FC236}">
                <a16:creationId xmlns:a16="http://schemas.microsoft.com/office/drawing/2014/main" xmlns="" id="{CEDCC62C-3D66-460B-B223-D67C2B29288E}"/>
              </a:ext>
            </a:extLst>
          </p:cNvPr>
          <p:cNvSpPr/>
          <p:nvPr userDrawn="1"/>
        </p:nvSpPr>
        <p:spPr>
          <a:xfrm>
            <a:off x="6775221" y="4719527"/>
            <a:ext cx="2430780" cy="19812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a:latin typeface="Montserrat" panose="00000500000000000000" pitchFamily="2" charset="0"/>
            </a:endParaRPr>
          </a:p>
        </p:txBody>
      </p:sp>
      <p:sp>
        <p:nvSpPr>
          <p:cNvPr id="30" name="Rectángulo 29">
            <a:hlinkClick r:id="rId2"/>
            <a:extLst>
              <a:ext uri="{FF2B5EF4-FFF2-40B4-BE49-F238E27FC236}">
                <a16:creationId xmlns:a16="http://schemas.microsoft.com/office/drawing/2014/main" xmlns="" id="{D74B6777-77FC-41E9-8770-94754C18E09A}"/>
              </a:ext>
            </a:extLst>
          </p:cNvPr>
          <p:cNvSpPr/>
          <p:nvPr userDrawn="1"/>
        </p:nvSpPr>
        <p:spPr>
          <a:xfrm>
            <a:off x="5426526" y="4871927"/>
            <a:ext cx="937171" cy="19812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a:latin typeface="Montserrat" panose="00000500000000000000" pitchFamily="2" charset="0"/>
            </a:endParaRPr>
          </a:p>
        </p:txBody>
      </p:sp>
      <p:sp>
        <p:nvSpPr>
          <p:cNvPr id="17" name="Marcador de texto 6">
            <a:extLst>
              <a:ext uri="{FF2B5EF4-FFF2-40B4-BE49-F238E27FC236}">
                <a16:creationId xmlns:a16="http://schemas.microsoft.com/office/drawing/2014/main" xmlns="" id="{43E032FE-9B43-49CA-8418-E3AEA2208AB9}"/>
              </a:ext>
            </a:extLst>
          </p:cNvPr>
          <p:cNvSpPr>
            <a:spLocks noGrp="1"/>
          </p:cNvSpPr>
          <p:nvPr>
            <p:ph type="body" sz="quarter" idx="29" hasCustomPrompt="1"/>
          </p:nvPr>
        </p:nvSpPr>
        <p:spPr>
          <a:xfrm>
            <a:off x="851185" y="6475363"/>
            <a:ext cx="4575341" cy="265112"/>
          </a:xfrm>
        </p:spPr>
        <p:txBody>
          <a:bodyPr>
            <a:normAutofit/>
          </a:bodyPr>
          <a:lstStyle>
            <a:lvl1pPr marL="0" indent="0">
              <a:buNone/>
              <a:defRPr sz="1000">
                <a:latin typeface="Montserrat" panose="00000500000000000000" pitchFamily="2" charset="0"/>
              </a:defRPr>
            </a:lvl1pPr>
            <a:lvl5pPr marL="1828800" indent="0">
              <a:buNone/>
              <a:defRPr/>
            </a:lvl5pPr>
          </a:lstStyle>
          <a:p>
            <a:pPr lvl="0"/>
            <a:r>
              <a:rPr lang="es-ES" dirty="0"/>
              <a:t>Pagina web</a:t>
            </a:r>
          </a:p>
        </p:txBody>
      </p:sp>
      <p:sp>
        <p:nvSpPr>
          <p:cNvPr id="23" name="Marcador de texto 6">
            <a:extLst>
              <a:ext uri="{FF2B5EF4-FFF2-40B4-BE49-F238E27FC236}">
                <a16:creationId xmlns:a16="http://schemas.microsoft.com/office/drawing/2014/main" xmlns="" id="{46BD5097-4B05-40E8-8285-053404817A36}"/>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latin typeface="Montserrat" panose="00000500000000000000" pitchFamily="2" charset="0"/>
              </a:defRPr>
            </a:lvl1pPr>
            <a:lvl5pPr marL="1828800" indent="0">
              <a:buNone/>
              <a:defRPr/>
            </a:lvl5pPr>
          </a:lstStyle>
          <a:p>
            <a:pPr lvl="0"/>
            <a:r>
              <a:rPr lang="es-ES" dirty="0"/>
              <a:t>No. pagina</a:t>
            </a:r>
          </a:p>
        </p:txBody>
      </p:sp>
    </p:spTree>
    <p:extLst>
      <p:ext uri="{BB962C8B-B14F-4D97-AF65-F5344CB8AC3E}">
        <p14:creationId xmlns:p14="http://schemas.microsoft.com/office/powerpoint/2010/main" val="406881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umen_estado">
    <p:spTree>
      <p:nvGrpSpPr>
        <p:cNvPr id="1" name=""/>
        <p:cNvGrpSpPr/>
        <p:nvPr/>
      </p:nvGrpSpPr>
      <p:grpSpPr>
        <a:xfrm>
          <a:off x="0" y="0"/>
          <a:ext cx="0" cy="0"/>
          <a:chOff x="0" y="0"/>
          <a:chExt cx="0" cy="0"/>
        </a:xfrm>
      </p:grpSpPr>
      <p:sp>
        <p:nvSpPr>
          <p:cNvPr id="5" name="figura_grafico1">
            <a:extLst>
              <a:ext uri="{FF2B5EF4-FFF2-40B4-BE49-F238E27FC236}">
                <a16:creationId xmlns:a16="http://schemas.microsoft.com/office/drawing/2014/main" xmlns="" id="{86EBFFE4-14EC-4125-9D64-907F13165057}"/>
              </a:ext>
            </a:extLst>
          </p:cNvPr>
          <p:cNvSpPr>
            <a:spLocks noGrp="1"/>
          </p:cNvSpPr>
          <p:nvPr>
            <p:ph type="pic" sz="quarter" idx="19"/>
          </p:nvPr>
        </p:nvSpPr>
        <p:spPr>
          <a:xfrm>
            <a:off x="880636" y="3560457"/>
            <a:ext cx="4543425" cy="2739210"/>
          </a:xfrm>
        </p:spPr>
        <p:txBody>
          <a:bodyPr/>
          <a:lstStyle>
            <a:lvl1pPr marL="0" indent="0">
              <a:buNone/>
              <a:defRPr>
                <a:solidFill>
                  <a:srgbClr val="3B3838"/>
                </a:solidFill>
              </a:defRPr>
            </a:lvl1pPr>
          </a:lstStyle>
          <a:p>
            <a:endParaRPr lang="es-MX" dirty="0"/>
          </a:p>
        </p:txBody>
      </p:sp>
      <p:sp>
        <p:nvSpPr>
          <p:cNvPr id="2" name="titulo_estado">
            <a:extLst>
              <a:ext uri="{FF2B5EF4-FFF2-40B4-BE49-F238E27FC236}">
                <a16:creationId xmlns:a16="http://schemas.microsoft.com/office/drawing/2014/main" xmlns="" id="{C3D70CA2-378B-4339-BFF8-B5834DC028D2}"/>
              </a:ext>
              <a:ext uri="{C183D7F6-B498-43B3-948B-1728B52AA6E4}">
                <adec:decorative xmlns="" xmlns:adec="http://schemas.microsoft.com/office/drawing/2017/decorative" val="0"/>
              </a:ext>
            </a:extLst>
          </p:cNvPr>
          <p:cNvSpPr>
            <a:spLocks noGrp="1"/>
          </p:cNvSpPr>
          <p:nvPr>
            <p:ph type="title"/>
          </p:nvPr>
        </p:nvSpPr>
        <p:spPr>
          <a:xfrm>
            <a:off x="849600" y="1187999"/>
            <a:ext cx="10502615" cy="478800"/>
          </a:xfrm>
        </p:spPr>
        <p:txBody>
          <a:bodyPr>
            <a:normAutofit/>
          </a:bodyPr>
          <a:lstStyle>
            <a:lvl1pPr>
              <a:defRPr sz="2400" u="none" baseline="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sp>
        <p:nvSpPr>
          <p:cNvPr id="19" name="Rectángulo: esquinas redondeadas 18">
            <a:extLst>
              <a:ext uri="{FF2B5EF4-FFF2-40B4-BE49-F238E27FC236}">
                <a16:creationId xmlns:a16="http://schemas.microsoft.com/office/drawing/2014/main" xmlns="" id="{094CAE93-DF26-492B-BFAE-93E474AEFFBE}"/>
              </a:ext>
            </a:extLst>
          </p:cNvPr>
          <p:cNvSpPr/>
          <p:nvPr userDrawn="1"/>
        </p:nvSpPr>
        <p:spPr>
          <a:xfrm>
            <a:off x="968096" y="1976516"/>
            <a:ext cx="1436400" cy="590400"/>
          </a:xfrm>
          <a:prstGeom prst="round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1" name="Rectángulo: esquinas redondeadas 20">
            <a:extLst>
              <a:ext uri="{FF2B5EF4-FFF2-40B4-BE49-F238E27FC236}">
                <a16:creationId xmlns:a16="http://schemas.microsoft.com/office/drawing/2014/main" xmlns="" id="{9ED24D3E-9CA6-476F-A83A-19FD3B8129F7}"/>
              </a:ext>
            </a:extLst>
          </p:cNvPr>
          <p:cNvSpPr/>
          <p:nvPr userDrawn="1"/>
        </p:nvSpPr>
        <p:spPr>
          <a:xfrm>
            <a:off x="4500715" y="1976516"/>
            <a:ext cx="1436400" cy="590400"/>
          </a:xfrm>
          <a:prstGeom prst="roundRect">
            <a:avLst/>
          </a:prstGeom>
          <a:solidFill>
            <a:srgbClr val="DCA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3" name="Rectángulo: esquinas redondeadas 22">
            <a:extLst>
              <a:ext uri="{FF2B5EF4-FFF2-40B4-BE49-F238E27FC236}">
                <a16:creationId xmlns:a16="http://schemas.microsoft.com/office/drawing/2014/main" xmlns="" id="{E91A6E7D-E058-44A7-988C-B15216EED734}"/>
              </a:ext>
            </a:extLst>
          </p:cNvPr>
          <p:cNvSpPr/>
          <p:nvPr userDrawn="1"/>
        </p:nvSpPr>
        <p:spPr>
          <a:xfrm>
            <a:off x="2748693" y="1976516"/>
            <a:ext cx="1436400" cy="590400"/>
          </a:xfrm>
          <a:prstGeom prst="roundRect">
            <a:avLst/>
          </a:prstGeom>
          <a:solidFill>
            <a:srgbClr val="116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5" name="Rectángulo: esquinas redondeadas 24">
            <a:extLst>
              <a:ext uri="{FF2B5EF4-FFF2-40B4-BE49-F238E27FC236}">
                <a16:creationId xmlns:a16="http://schemas.microsoft.com/office/drawing/2014/main" xmlns="" id="{D66CA47F-F051-4641-8297-D28A71B24D11}"/>
              </a:ext>
            </a:extLst>
          </p:cNvPr>
          <p:cNvSpPr/>
          <p:nvPr userDrawn="1"/>
        </p:nvSpPr>
        <p:spPr>
          <a:xfrm>
            <a:off x="8004759" y="1976516"/>
            <a:ext cx="1436400" cy="590400"/>
          </a:xfrm>
          <a:prstGeom prst="roundRect">
            <a:avLst/>
          </a:prstGeom>
          <a:solidFill>
            <a:srgbClr val="D24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7" name="Rectángulo: esquinas redondeadas 26">
            <a:extLst>
              <a:ext uri="{FF2B5EF4-FFF2-40B4-BE49-F238E27FC236}">
                <a16:creationId xmlns:a16="http://schemas.microsoft.com/office/drawing/2014/main" xmlns="" id="{10C651E4-62FC-458F-B0B0-99DF26C31A3A}"/>
              </a:ext>
            </a:extLst>
          </p:cNvPr>
          <p:cNvSpPr/>
          <p:nvPr userDrawn="1"/>
        </p:nvSpPr>
        <p:spPr>
          <a:xfrm>
            <a:off x="6252737" y="1979186"/>
            <a:ext cx="1436400" cy="590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9" name="Rectángulo: esquinas redondeadas 28">
            <a:extLst>
              <a:ext uri="{FF2B5EF4-FFF2-40B4-BE49-F238E27FC236}">
                <a16:creationId xmlns:a16="http://schemas.microsoft.com/office/drawing/2014/main" xmlns="" id="{21DE9E2E-7CA1-4067-8109-7839B460CF93}"/>
              </a:ext>
            </a:extLst>
          </p:cNvPr>
          <p:cNvSpPr/>
          <p:nvPr userDrawn="1"/>
        </p:nvSpPr>
        <p:spPr>
          <a:xfrm>
            <a:off x="9756781" y="1976516"/>
            <a:ext cx="1436400" cy="590400"/>
          </a:xfrm>
          <a:prstGeom prst="roundRect">
            <a:avLst/>
          </a:prstGeom>
          <a:solidFill>
            <a:srgbClr val="028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xmlns="" id="{C9A2A28E-DD4D-4168-B3DB-588D660653F3}"/>
              </a:ext>
            </a:extLst>
          </p:cNvPr>
          <p:cNvSpPr txBox="1"/>
          <p:nvPr userDrawn="1"/>
        </p:nvSpPr>
        <p:spPr>
          <a:xfrm>
            <a:off x="966951" y="1975376"/>
            <a:ext cx="1431274" cy="377219"/>
          </a:xfrm>
          <a:prstGeom prst="rect">
            <a:avLst/>
          </a:prstGeom>
          <a:noFill/>
        </p:spPr>
        <p:txBody>
          <a:bodyPr wrap="square" rtlCol="0">
            <a:spAutoFit/>
          </a:bodyPr>
          <a:lstStyle/>
          <a:p>
            <a:pPr algn="ctr">
              <a:lnSpc>
                <a:spcPts val="1100"/>
              </a:lnSpc>
            </a:pPr>
            <a:r>
              <a:rPr lang="es-MX" sz="1200" dirty="0">
                <a:solidFill>
                  <a:schemeClr val="bg1"/>
                </a:solidFill>
                <a:latin typeface="Montserrat" panose="00000500000000000000" pitchFamily="2" charset="0"/>
                <a:cs typeface="Arial" panose="020B0604020202020204" pitchFamily="34" charset="0"/>
              </a:rPr>
              <a:t>Confirmados acumulados</a:t>
            </a:r>
          </a:p>
        </p:txBody>
      </p:sp>
      <p:sp>
        <p:nvSpPr>
          <p:cNvPr id="16" name="c_confirmados">
            <a:extLst>
              <a:ext uri="{FF2B5EF4-FFF2-40B4-BE49-F238E27FC236}">
                <a16:creationId xmlns:a16="http://schemas.microsoft.com/office/drawing/2014/main" xmlns="" id="{64753494-F32C-4B1E-A6B9-8F5B01E0BA56}"/>
              </a:ext>
            </a:extLst>
          </p:cNvPr>
          <p:cNvSpPr>
            <a:spLocks noGrp="1"/>
          </p:cNvSpPr>
          <p:nvPr>
            <p:ph type="body" sz="quarter" idx="13" hasCustomPrompt="1"/>
          </p:nvPr>
        </p:nvSpPr>
        <p:spPr>
          <a:xfrm>
            <a:off x="966950" y="2264394"/>
            <a:ext cx="1431275" cy="249101"/>
          </a:xfrm>
        </p:spPr>
        <p:txBody>
          <a:bodyPr>
            <a:normAutofit/>
          </a:bodyPr>
          <a:lstStyle>
            <a:lvl1pPr marL="0" indent="0" algn="ctr">
              <a:buNone/>
              <a:defRPr sz="1300" b="1">
                <a:solidFill>
                  <a:schemeClr val="bg1"/>
                </a:solidFill>
                <a:latin typeface="Montserrat" panose="00000500000000000000" pitchFamily="2" charset="0"/>
                <a:cs typeface="Arial" panose="020B0604020202020204" pitchFamily="34" charset="0"/>
              </a:defRPr>
            </a:lvl1pPr>
          </a:lstStyle>
          <a:p>
            <a:pPr lvl="0"/>
            <a:r>
              <a:rPr lang="es-MX" dirty="0"/>
              <a:t>[cantidad]</a:t>
            </a:r>
          </a:p>
        </p:txBody>
      </p:sp>
      <p:sp>
        <p:nvSpPr>
          <p:cNvPr id="80" name="CuadroTexto 79">
            <a:extLst>
              <a:ext uri="{FF2B5EF4-FFF2-40B4-BE49-F238E27FC236}">
                <a16:creationId xmlns:a16="http://schemas.microsoft.com/office/drawing/2014/main" xmlns="" id="{5541B208-31DA-4938-A329-625368D98750}"/>
              </a:ext>
            </a:extLst>
          </p:cNvPr>
          <p:cNvSpPr txBox="1"/>
          <p:nvPr userDrawn="1"/>
        </p:nvSpPr>
        <p:spPr>
          <a:xfrm>
            <a:off x="2748693" y="1978550"/>
            <a:ext cx="1436400" cy="377219"/>
          </a:xfrm>
          <a:prstGeom prst="rect">
            <a:avLst/>
          </a:prstGeom>
          <a:noFill/>
        </p:spPr>
        <p:txBody>
          <a:bodyPr wrap="square" rtlCol="0">
            <a:spAutoFit/>
          </a:bodyPr>
          <a:lstStyle/>
          <a:p>
            <a:pPr algn="ctr">
              <a:lnSpc>
                <a:spcPts val="1100"/>
              </a:lnSpc>
            </a:pPr>
            <a:r>
              <a:rPr lang="es-MX" sz="1200" dirty="0">
                <a:solidFill>
                  <a:schemeClr val="bg1"/>
                </a:solidFill>
                <a:latin typeface="Montserrat" panose="00000500000000000000" pitchFamily="2" charset="0"/>
                <a:cs typeface="Arial" panose="020B0604020202020204" pitchFamily="34" charset="0"/>
              </a:rPr>
              <a:t>Negativos acumulados</a:t>
            </a:r>
          </a:p>
        </p:txBody>
      </p:sp>
      <p:sp>
        <p:nvSpPr>
          <p:cNvPr id="82" name="CuadroTexto 81">
            <a:extLst>
              <a:ext uri="{FF2B5EF4-FFF2-40B4-BE49-F238E27FC236}">
                <a16:creationId xmlns:a16="http://schemas.microsoft.com/office/drawing/2014/main" xmlns="" id="{272262E0-8E9B-445A-9CEA-1E0FDF0964E1}"/>
              </a:ext>
            </a:extLst>
          </p:cNvPr>
          <p:cNvSpPr txBox="1"/>
          <p:nvPr userDrawn="1"/>
        </p:nvSpPr>
        <p:spPr>
          <a:xfrm>
            <a:off x="9756780" y="1999088"/>
            <a:ext cx="1436401" cy="276999"/>
          </a:xfrm>
          <a:prstGeom prst="rect">
            <a:avLst/>
          </a:prstGeom>
          <a:noFill/>
        </p:spPr>
        <p:txBody>
          <a:bodyPr wrap="square" rtlCol="0">
            <a:spAutoFit/>
          </a:bodyPr>
          <a:lstStyle/>
          <a:p>
            <a:pPr algn="ctr"/>
            <a:r>
              <a:rPr lang="es-MX" sz="1200" dirty="0">
                <a:solidFill>
                  <a:schemeClr val="bg1"/>
                </a:solidFill>
                <a:latin typeface="Montserrat" panose="00000500000000000000" pitchFamily="2" charset="0"/>
                <a:cs typeface="Arial" panose="020B0604020202020204" pitchFamily="34" charset="0"/>
              </a:rPr>
              <a:t>Activos</a:t>
            </a:r>
          </a:p>
        </p:txBody>
      </p:sp>
      <p:sp>
        <p:nvSpPr>
          <p:cNvPr id="84" name="CuadroTexto 83">
            <a:extLst>
              <a:ext uri="{FF2B5EF4-FFF2-40B4-BE49-F238E27FC236}">
                <a16:creationId xmlns:a16="http://schemas.microsoft.com/office/drawing/2014/main" xmlns="" id="{0B0F9163-DE66-4382-8058-8188CC5E2D81}"/>
              </a:ext>
            </a:extLst>
          </p:cNvPr>
          <p:cNvSpPr txBox="1"/>
          <p:nvPr userDrawn="1"/>
        </p:nvSpPr>
        <p:spPr>
          <a:xfrm>
            <a:off x="4507423" y="1978934"/>
            <a:ext cx="1421836" cy="377219"/>
          </a:xfrm>
          <a:prstGeom prst="rect">
            <a:avLst/>
          </a:prstGeom>
          <a:noFill/>
        </p:spPr>
        <p:txBody>
          <a:bodyPr wrap="square" rtlCol="0">
            <a:spAutoFit/>
          </a:bodyPr>
          <a:lstStyle/>
          <a:p>
            <a:pPr algn="ctr">
              <a:lnSpc>
                <a:spcPts val="1100"/>
              </a:lnSpc>
            </a:pPr>
            <a:r>
              <a:rPr lang="es-MX" sz="1200" dirty="0">
                <a:solidFill>
                  <a:schemeClr val="bg1"/>
                </a:solidFill>
                <a:latin typeface="Montserrat" panose="00000500000000000000" pitchFamily="2" charset="0"/>
                <a:cs typeface="Arial" panose="020B0604020202020204" pitchFamily="34" charset="0"/>
              </a:rPr>
              <a:t>Sospechosos acumulados</a:t>
            </a:r>
          </a:p>
        </p:txBody>
      </p:sp>
      <p:sp>
        <p:nvSpPr>
          <p:cNvPr id="86" name="CuadroTexto 85">
            <a:extLst>
              <a:ext uri="{FF2B5EF4-FFF2-40B4-BE49-F238E27FC236}">
                <a16:creationId xmlns:a16="http://schemas.microsoft.com/office/drawing/2014/main" xmlns="" id="{227F810E-F1AF-4BD8-8F79-59ACD0B0C991}"/>
              </a:ext>
            </a:extLst>
          </p:cNvPr>
          <p:cNvSpPr txBox="1"/>
          <p:nvPr userDrawn="1"/>
        </p:nvSpPr>
        <p:spPr>
          <a:xfrm>
            <a:off x="6259445" y="1979402"/>
            <a:ext cx="1429691" cy="377219"/>
          </a:xfrm>
          <a:prstGeom prst="rect">
            <a:avLst/>
          </a:prstGeom>
          <a:noFill/>
        </p:spPr>
        <p:txBody>
          <a:bodyPr wrap="square" rtlCol="0">
            <a:spAutoFit/>
          </a:bodyPr>
          <a:lstStyle/>
          <a:p>
            <a:pPr algn="ctr">
              <a:lnSpc>
                <a:spcPts val="1100"/>
              </a:lnSpc>
            </a:pPr>
            <a:r>
              <a:rPr lang="es-MX" sz="1200" dirty="0">
                <a:solidFill>
                  <a:schemeClr val="bg1"/>
                </a:solidFill>
                <a:latin typeface="Montserrat" panose="00000500000000000000" pitchFamily="2" charset="0"/>
                <a:cs typeface="Arial" panose="020B0604020202020204" pitchFamily="34" charset="0"/>
              </a:rPr>
              <a:t>Defunciones acumuladas</a:t>
            </a:r>
          </a:p>
        </p:txBody>
      </p:sp>
      <p:sp>
        <p:nvSpPr>
          <p:cNvPr id="88" name="CuadroTexto 87">
            <a:extLst>
              <a:ext uri="{FF2B5EF4-FFF2-40B4-BE49-F238E27FC236}">
                <a16:creationId xmlns:a16="http://schemas.microsoft.com/office/drawing/2014/main" xmlns="" id="{2D048020-0BF6-4EB0-B0E1-BFD234683A17}"/>
              </a:ext>
            </a:extLst>
          </p:cNvPr>
          <p:cNvSpPr txBox="1"/>
          <p:nvPr userDrawn="1"/>
        </p:nvSpPr>
        <p:spPr>
          <a:xfrm>
            <a:off x="7993063" y="2001158"/>
            <a:ext cx="1446950" cy="276999"/>
          </a:xfrm>
          <a:prstGeom prst="rect">
            <a:avLst/>
          </a:prstGeom>
          <a:noFill/>
        </p:spPr>
        <p:txBody>
          <a:bodyPr wrap="square" rtlCol="0">
            <a:spAutoFit/>
          </a:bodyPr>
          <a:lstStyle/>
          <a:p>
            <a:pPr algn="ctr"/>
            <a:r>
              <a:rPr lang="es-MX" sz="1200" dirty="0">
                <a:solidFill>
                  <a:schemeClr val="bg1"/>
                </a:solidFill>
                <a:latin typeface="Montserrat" panose="00000500000000000000" pitchFamily="2" charset="0"/>
                <a:cs typeface="Arial" panose="020B0604020202020204" pitchFamily="34" charset="0"/>
              </a:rPr>
              <a:t>Recuperados</a:t>
            </a:r>
          </a:p>
        </p:txBody>
      </p:sp>
      <p:sp>
        <p:nvSpPr>
          <p:cNvPr id="89" name="c_negativos">
            <a:extLst>
              <a:ext uri="{FF2B5EF4-FFF2-40B4-BE49-F238E27FC236}">
                <a16:creationId xmlns:a16="http://schemas.microsoft.com/office/drawing/2014/main" xmlns="" id="{18AB9899-DE98-4244-9D3A-C3AB13710B5B}"/>
              </a:ext>
            </a:extLst>
          </p:cNvPr>
          <p:cNvSpPr>
            <a:spLocks noGrp="1"/>
          </p:cNvSpPr>
          <p:nvPr>
            <p:ph type="body" sz="quarter" idx="14" hasCustomPrompt="1"/>
          </p:nvPr>
        </p:nvSpPr>
        <p:spPr>
          <a:xfrm>
            <a:off x="2748694" y="2265776"/>
            <a:ext cx="1422982" cy="249101"/>
          </a:xfrm>
        </p:spPr>
        <p:txBody>
          <a:bodyPr>
            <a:normAutofit/>
          </a:bodyPr>
          <a:lstStyle>
            <a:lvl1pPr marL="0" indent="0" algn="ctr">
              <a:buNone/>
              <a:defRPr sz="1300" b="1">
                <a:solidFill>
                  <a:schemeClr val="bg1"/>
                </a:solidFill>
                <a:latin typeface="Montserrat" panose="00000500000000000000" pitchFamily="2" charset="0"/>
                <a:cs typeface="Arial" panose="020B0604020202020204" pitchFamily="34" charset="0"/>
              </a:defRPr>
            </a:lvl1pPr>
          </a:lstStyle>
          <a:p>
            <a:pPr lvl="0"/>
            <a:r>
              <a:rPr lang="es-MX" dirty="0"/>
              <a:t>[cantidad]</a:t>
            </a:r>
          </a:p>
        </p:txBody>
      </p:sp>
      <p:sp>
        <p:nvSpPr>
          <p:cNvPr id="90" name="c_sospechosos">
            <a:extLst>
              <a:ext uri="{FF2B5EF4-FFF2-40B4-BE49-F238E27FC236}">
                <a16:creationId xmlns:a16="http://schemas.microsoft.com/office/drawing/2014/main" xmlns="" id="{1032804A-E44A-4239-A4C0-5B732B0DC0CB}"/>
              </a:ext>
            </a:extLst>
          </p:cNvPr>
          <p:cNvSpPr>
            <a:spLocks noGrp="1"/>
          </p:cNvSpPr>
          <p:nvPr>
            <p:ph type="body" sz="quarter" idx="15" hasCustomPrompt="1"/>
          </p:nvPr>
        </p:nvSpPr>
        <p:spPr>
          <a:xfrm>
            <a:off x="4501859" y="2264393"/>
            <a:ext cx="1435255" cy="249101"/>
          </a:xfrm>
        </p:spPr>
        <p:txBody>
          <a:bodyPr>
            <a:normAutofit/>
          </a:bodyPr>
          <a:lstStyle>
            <a:lvl1pPr marL="0" indent="0" algn="ctr">
              <a:buNone/>
              <a:defRPr sz="1300" b="1">
                <a:solidFill>
                  <a:schemeClr val="bg1"/>
                </a:solidFill>
                <a:latin typeface="Montserrat" panose="00000500000000000000" pitchFamily="2" charset="0"/>
                <a:cs typeface="Arial" panose="020B0604020202020204" pitchFamily="34" charset="0"/>
              </a:defRPr>
            </a:lvl1pPr>
          </a:lstStyle>
          <a:p>
            <a:pPr lvl="0"/>
            <a:r>
              <a:rPr lang="es-MX" dirty="0"/>
              <a:t>[cantidad]</a:t>
            </a:r>
          </a:p>
        </p:txBody>
      </p:sp>
      <p:sp>
        <p:nvSpPr>
          <p:cNvPr id="91" name="c_defunciones">
            <a:extLst>
              <a:ext uri="{FF2B5EF4-FFF2-40B4-BE49-F238E27FC236}">
                <a16:creationId xmlns:a16="http://schemas.microsoft.com/office/drawing/2014/main" xmlns="" id="{D471107E-31A9-41F0-866B-74C2FE52BBE7}"/>
              </a:ext>
            </a:extLst>
          </p:cNvPr>
          <p:cNvSpPr>
            <a:spLocks noGrp="1"/>
          </p:cNvSpPr>
          <p:nvPr>
            <p:ph type="body" sz="quarter" idx="16" hasCustomPrompt="1"/>
          </p:nvPr>
        </p:nvSpPr>
        <p:spPr>
          <a:xfrm>
            <a:off x="6259445" y="2269075"/>
            <a:ext cx="1429691" cy="249101"/>
          </a:xfrm>
        </p:spPr>
        <p:txBody>
          <a:bodyPr>
            <a:normAutofit/>
          </a:bodyPr>
          <a:lstStyle>
            <a:lvl1pPr marL="0" indent="0" algn="ctr">
              <a:buNone/>
              <a:defRPr sz="1300" b="1">
                <a:solidFill>
                  <a:schemeClr val="bg1"/>
                </a:solidFill>
                <a:latin typeface="Montserrat" panose="00000500000000000000" pitchFamily="2" charset="0"/>
                <a:cs typeface="Arial" panose="020B0604020202020204" pitchFamily="34" charset="0"/>
              </a:defRPr>
            </a:lvl1pPr>
          </a:lstStyle>
          <a:p>
            <a:pPr lvl="0"/>
            <a:r>
              <a:rPr lang="es-MX" dirty="0"/>
              <a:t>[cantidad]</a:t>
            </a:r>
          </a:p>
        </p:txBody>
      </p:sp>
      <p:sp>
        <p:nvSpPr>
          <p:cNvPr id="92" name="c_recuperados">
            <a:extLst>
              <a:ext uri="{FF2B5EF4-FFF2-40B4-BE49-F238E27FC236}">
                <a16:creationId xmlns:a16="http://schemas.microsoft.com/office/drawing/2014/main" xmlns="" id="{10DA980A-7DFE-4ED6-BA18-76A9018A04F3}"/>
              </a:ext>
            </a:extLst>
          </p:cNvPr>
          <p:cNvSpPr>
            <a:spLocks noGrp="1"/>
          </p:cNvSpPr>
          <p:nvPr>
            <p:ph type="body" sz="quarter" idx="17" hasCustomPrompt="1"/>
          </p:nvPr>
        </p:nvSpPr>
        <p:spPr>
          <a:xfrm>
            <a:off x="7999197" y="2264394"/>
            <a:ext cx="1440816" cy="249101"/>
          </a:xfrm>
        </p:spPr>
        <p:txBody>
          <a:bodyPr>
            <a:normAutofit/>
          </a:bodyPr>
          <a:lstStyle>
            <a:lvl1pPr marL="0" indent="0" algn="ctr">
              <a:buNone/>
              <a:defRPr sz="1300" b="1">
                <a:solidFill>
                  <a:schemeClr val="bg1"/>
                </a:solidFill>
                <a:latin typeface="Montserrat" panose="00000500000000000000" pitchFamily="2" charset="0"/>
                <a:cs typeface="Arial" panose="020B0604020202020204" pitchFamily="34" charset="0"/>
              </a:defRPr>
            </a:lvl1pPr>
          </a:lstStyle>
          <a:p>
            <a:pPr lvl="0"/>
            <a:r>
              <a:rPr lang="es-MX" dirty="0"/>
              <a:t>[cantidad]</a:t>
            </a:r>
          </a:p>
        </p:txBody>
      </p:sp>
      <p:sp>
        <p:nvSpPr>
          <p:cNvPr id="93" name="c_activos">
            <a:extLst>
              <a:ext uri="{FF2B5EF4-FFF2-40B4-BE49-F238E27FC236}">
                <a16:creationId xmlns:a16="http://schemas.microsoft.com/office/drawing/2014/main" xmlns="" id="{A058CB0E-19CB-4FD8-981E-2005DB3B0CC8}"/>
              </a:ext>
            </a:extLst>
          </p:cNvPr>
          <p:cNvSpPr>
            <a:spLocks noGrp="1"/>
          </p:cNvSpPr>
          <p:nvPr>
            <p:ph type="body" sz="quarter" idx="18" hasCustomPrompt="1"/>
          </p:nvPr>
        </p:nvSpPr>
        <p:spPr>
          <a:xfrm>
            <a:off x="9755635" y="2260437"/>
            <a:ext cx="1430839" cy="249101"/>
          </a:xfrm>
        </p:spPr>
        <p:txBody>
          <a:bodyPr>
            <a:normAutofit/>
          </a:bodyPr>
          <a:lstStyle>
            <a:lvl1pPr marL="0" indent="0" algn="ctr">
              <a:buNone/>
              <a:defRPr sz="1300" b="1">
                <a:solidFill>
                  <a:schemeClr val="bg1"/>
                </a:solidFill>
                <a:latin typeface="Montserrat" panose="00000500000000000000" pitchFamily="2" charset="0"/>
                <a:cs typeface="Arial" panose="020B0604020202020204" pitchFamily="34" charset="0"/>
              </a:defRPr>
            </a:lvl1pPr>
          </a:lstStyle>
          <a:p>
            <a:pPr lvl="0"/>
            <a:r>
              <a:rPr lang="es-MX" dirty="0"/>
              <a:t>[cantidad]</a:t>
            </a:r>
          </a:p>
        </p:txBody>
      </p:sp>
      <p:sp>
        <p:nvSpPr>
          <p:cNvPr id="3" name="Rectángulo: esquinas redondeadas 2">
            <a:extLst>
              <a:ext uri="{FF2B5EF4-FFF2-40B4-BE49-F238E27FC236}">
                <a16:creationId xmlns:a16="http://schemas.microsoft.com/office/drawing/2014/main" xmlns="" id="{08D59F34-22BE-4C02-8873-39A1E7057FB7}"/>
              </a:ext>
            </a:extLst>
          </p:cNvPr>
          <p:cNvSpPr/>
          <p:nvPr userDrawn="1"/>
        </p:nvSpPr>
        <p:spPr>
          <a:xfrm>
            <a:off x="849599" y="2799229"/>
            <a:ext cx="4598525" cy="3551888"/>
          </a:xfrm>
          <a:prstGeom prst="roundRect">
            <a:avLst>
              <a:gd name="adj" fmla="val 522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endParaRPr>
          </a:p>
        </p:txBody>
      </p:sp>
      <p:sp>
        <p:nvSpPr>
          <p:cNvPr id="10" name="titulo_grafico1">
            <a:extLst>
              <a:ext uri="{FF2B5EF4-FFF2-40B4-BE49-F238E27FC236}">
                <a16:creationId xmlns:a16="http://schemas.microsoft.com/office/drawing/2014/main" xmlns="" id="{6C4A8294-86B8-43C0-9F4D-C2940689B46C}"/>
              </a:ext>
            </a:extLst>
          </p:cNvPr>
          <p:cNvSpPr>
            <a:spLocks noGrp="1"/>
          </p:cNvSpPr>
          <p:nvPr>
            <p:ph type="body" sz="quarter" idx="20" hasCustomPrompt="1"/>
          </p:nvPr>
        </p:nvSpPr>
        <p:spPr>
          <a:xfrm>
            <a:off x="900000" y="3147274"/>
            <a:ext cx="4178300" cy="413183"/>
          </a:xfrm>
        </p:spPr>
        <p:txBody>
          <a:bodyPr anchor="t">
            <a:normAutofit/>
          </a:bodyPr>
          <a:lstStyle>
            <a:lvl1pPr marL="0" indent="0">
              <a:lnSpc>
                <a:spcPts val="700"/>
              </a:lnSpc>
              <a:spcBef>
                <a:spcPts val="600"/>
              </a:spcBef>
              <a:buNone/>
              <a:defRPr sz="1000" b="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a:p>
            <a:pPr lvl="0"/>
            <a:r>
              <a:rPr lang="es-MX" dirty="0"/>
              <a:t>Datos de fecha de actualizacion</a:t>
            </a:r>
          </a:p>
        </p:txBody>
      </p:sp>
      <p:pic>
        <p:nvPicPr>
          <p:cNvPr id="11" name="Imagen 10">
            <a:extLst>
              <a:ext uri="{FF2B5EF4-FFF2-40B4-BE49-F238E27FC236}">
                <a16:creationId xmlns:a16="http://schemas.microsoft.com/office/drawing/2014/main" xmlns="" id="{5E4B727B-03C1-4761-ABBE-F368922EC2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2799229"/>
            <a:ext cx="5695490" cy="674894"/>
          </a:xfrm>
          <a:prstGeom prst="rect">
            <a:avLst/>
          </a:prstGeom>
        </p:spPr>
      </p:pic>
      <p:sp>
        <p:nvSpPr>
          <p:cNvPr id="12" name="rect_color1_a">
            <a:extLst>
              <a:ext uri="{FF2B5EF4-FFF2-40B4-BE49-F238E27FC236}">
                <a16:creationId xmlns:a16="http://schemas.microsoft.com/office/drawing/2014/main" xmlns="" id="{7D9ACC6E-36C1-44F8-B6A0-7797FAA9AB6A}"/>
              </a:ext>
            </a:extLst>
          </p:cNvPr>
          <p:cNvSpPr/>
          <p:nvPr userDrawn="1"/>
        </p:nvSpPr>
        <p:spPr>
          <a:xfrm>
            <a:off x="10061574" y="2820099"/>
            <a:ext cx="1200451" cy="642562"/>
          </a:xfrm>
          <a:prstGeom prst="rect">
            <a:avLst/>
          </a:prstGeom>
          <a:solidFill>
            <a:srgbClr val="87CBF9"/>
          </a:solidFill>
          <a:ln w="3175">
            <a:solidFill>
              <a:srgbClr val="87CB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34" name="rect_color1_b">
            <a:extLst>
              <a:ext uri="{FF2B5EF4-FFF2-40B4-BE49-F238E27FC236}">
                <a16:creationId xmlns:a16="http://schemas.microsoft.com/office/drawing/2014/main" xmlns="" id="{73E4A692-AF89-42E6-B1F1-01EA2B356168}"/>
              </a:ext>
            </a:extLst>
          </p:cNvPr>
          <p:cNvSpPr/>
          <p:nvPr userDrawn="1"/>
        </p:nvSpPr>
        <p:spPr>
          <a:xfrm>
            <a:off x="10133226" y="2820098"/>
            <a:ext cx="1220574" cy="642562"/>
          </a:xfrm>
          <a:prstGeom prst="roundRect">
            <a:avLst/>
          </a:prstGeom>
          <a:solidFill>
            <a:srgbClr val="87CBF9"/>
          </a:solidFill>
          <a:ln w="3175">
            <a:solidFill>
              <a:srgbClr val="87CB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36" name="Rectángulo 35">
            <a:extLst>
              <a:ext uri="{FF2B5EF4-FFF2-40B4-BE49-F238E27FC236}">
                <a16:creationId xmlns:a16="http://schemas.microsoft.com/office/drawing/2014/main" xmlns="" id="{6D825DE2-A8AC-411F-8B6C-EF0812518F2D}"/>
              </a:ext>
            </a:extLst>
          </p:cNvPr>
          <p:cNvSpPr/>
          <p:nvPr userDrawn="1"/>
        </p:nvSpPr>
        <p:spPr>
          <a:xfrm>
            <a:off x="10139576" y="290303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60" name="valor_variable1">
            <a:extLst>
              <a:ext uri="{FF2B5EF4-FFF2-40B4-BE49-F238E27FC236}">
                <a16:creationId xmlns:a16="http://schemas.microsoft.com/office/drawing/2014/main" xmlns="" id="{0C5EDF79-121B-40E2-8728-24DEE4A5E52D}"/>
              </a:ext>
            </a:extLst>
          </p:cNvPr>
          <p:cNvSpPr>
            <a:spLocks noGrp="1"/>
          </p:cNvSpPr>
          <p:nvPr>
            <p:ph type="body" sz="quarter" idx="21" hasCustomPrompt="1"/>
          </p:nvPr>
        </p:nvSpPr>
        <p:spPr>
          <a:xfrm>
            <a:off x="10239375" y="2980061"/>
            <a:ext cx="898525" cy="349250"/>
          </a:xfrm>
        </p:spPr>
        <p:txBody>
          <a:bodyPr anchor="ctr" anchorCtr="0">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64" name="titulo_variable1">
            <a:extLst>
              <a:ext uri="{FF2B5EF4-FFF2-40B4-BE49-F238E27FC236}">
                <a16:creationId xmlns:a16="http://schemas.microsoft.com/office/drawing/2014/main" xmlns="" id="{5C9F7DD1-3BEB-4FF5-99AD-AF2821E85A8F}"/>
              </a:ext>
            </a:extLst>
          </p:cNvPr>
          <p:cNvSpPr>
            <a:spLocks noGrp="1"/>
          </p:cNvSpPr>
          <p:nvPr>
            <p:ph type="body" sz="quarter" idx="22" hasCustomPrompt="1"/>
          </p:nvPr>
        </p:nvSpPr>
        <p:spPr>
          <a:xfrm>
            <a:off x="5810249" y="290227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actualización</a:t>
            </a:r>
          </a:p>
        </p:txBody>
      </p:sp>
      <p:pic>
        <p:nvPicPr>
          <p:cNvPr id="81" name="Imagen 80">
            <a:extLst>
              <a:ext uri="{FF2B5EF4-FFF2-40B4-BE49-F238E27FC236}">
                <a16:creationId xmlns:a16="http://schemas.microsoft.com/office/drawing/2014/main" xmlns="" id="{41322095-92D2-465C-B5D3-E11453D62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3659629"/>
            <a:ext cx="5695490" cy="674894"/>
          </a:xfrm>
          <a:prstGeom prst="rect">
            <a:avLst/>
          </a:prstGeom>
        </p:spPr>
      </p:pic>
      <p:sp>
        <p:nvSpPr>
          <p:cNvPr id="83" name="rect_color2_a">
            <a:extLst>
              <a:ext uri="{FF2B5EF4-FFF2-40B4-BE49-F238E27FC236}">
                <a16:creationId xmlns:a16="http://schemas.microsoft.com/office/drawing/2014/main" xmlns="" id="{46068249-6EC6-4825-B8BE-A84AB559EA56}"/>
              </a:ext>
            </a:extLst>
          </p:cNvPr>
          <p:cNvSpPr/>
          <p:nvPr userDrawn="1"/>
        </p:nvSpPr>
        <p:spPr>
          <a:xfrm>
            <a:off x="10061574" y="3680499"/>
            <a:ext cx="1200451" cy="642562"/>
          </a:xfrm>
          <a:prstGeom prst="rect">
            <a:avLst/>
          </a:prstGeom>
          <a:solidFill>
            <a:srgbClr val="1E263E"/>
          </a:solidFill>
          <a:ln w="3175">
            <a:solidFill>
              <a:srgbClr val="1E2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85" name="rect_color2_b">
            <a:extLst>
              <a:ext uri="{FF2B5EF4-FFF2-40B4-BE49-F238E27FC236}">
                <a16:creationId xmlns:a16="http://schemas.microsoft.com/office/drawing/2014/main" xmlns="" id="{3B8B29C9-64A1-4137-A050-8258A041F82F}"/>
              </a:ext>
            </a:extLst>
          </p:cNvPr>
          <p:cNvSpPr/>
          <p:nvPr userDrawn="1"/>
        </p:nvSpPr>
        <p:spPr>
          <a:xfrm>
            <a:off x="10133226" y="3680498"/>
            <a:ext cx="1220574" cy="642562"/>
          </a:xfrm>
          <a:prstGeom prst="roundRect">
            <a:avLst/>
          </a:prstGeom>
          <a:solidFill>
            <a:srgbClr val="1E263E"/>
          </a:solidFill>
          <a:ln w="3175">
            <a:solidFill>
              <a:srgbClr val="1E2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3B3838"/>
              </a:solidFill>
              <a:latin typeface="Arial" panose="020B0604020202020204" pitchFamily="34" charset="0"/>
              <a:cs typeface="Arial" panose="020B0604020202020204" pitchFamily="34" charset="0"/>
            </a:endParaRPr>
          </a:p>
        </p:txBody>
      </p:sp>
      <p:sp>
        <p:nvSpPr>
          <p:cNvPr id="87" name="Rectángulo 86">
            <a:extLst>
              <a:ext uri="{FF2B5EF4-FFF2-40B4-BE49-F238E27FC236}">
                <a16:creationId xmlns:a16="http://schemas.microsoft.com/office/drawing/2014/main" xmlns="" id="{BFBF4ACA-A5FE-4605-8B64-BF25A2501FF9}"/>
              </a:ext>
            </a:extLst>
          </p:cNvPr>
          <p:cNvSpPr/>
          <p:nvPr userDrawn="1"/>
        </p:nvSpPr>
        <p:spPr>
          <a:xfrm>
            <a:off x="10139576" y="376343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94" name="valor_variable2">
            <a:extLst>
              <a:ext uri="{FF2B5EF4-FFF2-40B4-BE49-F238E27FC236}">
                <a16:creationId xmlns:a16="http://schemas.microsoft.com/office/drawing/2014/main" xmlns="" id="{34C8825A-F13C-405F-9212-49956FABABB8}"/>
              </a:ext>
            </a:extLst>
          </p:cNvPr>
          <p:cNvSpPr>
            <a:spLocks noGrp="1"/>
          </p:cNvSpPr>
          <p:nvPr>
            <p:ph type="body" sz="quarter" idx="23" hasCustomPrompt="1"/>
          </p:nvPr>
        </p:nvSpPr>
        <p:spPr>
          <a:xfrm>
            <a:off x="10239375" y="3840461"/>
            <a:ext cx="898525" cy="349250"/>
          </a:xfrm>
        </p:spPr>
        <p:txBody>
          <a:bodyPr anchor="ctr" anchorCtr="0">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95" name="titulo_variable2">
            <a:extLst>
              <a:ext uri="{FF2B5EF4-FFF2-40B4-BE49-F238E27FC236}">
                <a16:creationId xmlns:a16="http://schemas.microsoft.com/office/drawing/2014/main" xmlns="" id="{4F8EC679-B7E7-4B4B-A5A9-8B23594AA602}"/>
              </a:ext>
            </a:extLst>
          </p:cNvPr>
          <p:cNvSpPr>
            <a:spLocks noGrp="1"/>
          </p:cNvSpPr>
          <p:nvPr>
            <p:ph type="body" sz="quarter" idx="24" hasCustomPrompt="1"/>
          </p:nvPr>
        </p:nvSpPr>
        <p:spPr>
          <a:xfrm>
            <a:off x="5810249" y="376267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pic>
        <p:nvPicPr>
          <p:cNvPr id="96" name="Imagen 95">
            <a:extLst>
              <a:ext uri="{FF2B5EF4-FFF2-40B4-BE49-F238E27FC236}">
                <a16:creationId xmlns:a16="http://schemas.microsoft.com/office/drawing/2014/main" xmlns="" id="{C15C719E-B7C6-4A4A-B18A-518139A1C2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4539079"/>
            <a:ext cx="5695490" cy="674894"/>
          </a:xfrm>
          <a:prstGeom prst="rect">
            <a:avLst/>
          </a:prstGeom>
        </p:spPr>
      </p:pic>
      <p:sp>
        <p:nvSpPr>
          <p:cNvPr id="97" name="rect_color3_a">
            <a:extLst>
              <a:ext uri="{FF2B5EF4-FFF2-40B4-BE49-F238E27FC236}">
                <a16:creationId xmlns:a16="http://schemas.microsoft.com/office/drawing/2014/main" xmlns="" id="{BE82C5BB-0BF0-4064-80FE-AC1591BADEFC}"/>
              </a:ext>
            </a:extLst>
          </p:cNvPr>
          <p:cNvSpPr/>
          <p:nvPr userDrawn="1"/>
        </p:nvSpPr>
        <p:spPr>
          <a:xfrm>
            <a:off x="10061574" y="4559949"/>
            <a:ext cx="1200451" cy="642562"/>
          </a:xfrm>
          <a:prstGeom prst="rect">
            <a:avLst/>
          </a:prstGeom>
          <a:solidFill>
            <a:srgbClr val="FECFB6"/>
          </a:solidFill>
          <a:ln w="3175">
            <a:solidFill>
              <a:srgbClr val="FEC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98" name="rect_color3_b">
            <a:extLst>
              <a:ext uri="{FF2B5EF4-FFF2-40B4-BE49-F238E27FC236}">
                <a16:creationId xmlns:a16="http://schemas.microsoft.com/office/drawing/2014/main" xmlns="" id="{2CB67F05-F3FF-421E-B15A-6D354B416606}"/>
              </a:ext>
            </a:extLst>
          </p:cNvPr>
          <p:cNvSpPr/>
          <p:nvPr userDrawn="1"/>
        </p:nvSpPr>
        <p:spPr>
          <a:xfrm>
            <a:off x="10133226" y="4559948"/>
            <a:ext cx="1220574" cy="642562"/>
          </a:xfrm>
          <a:prstGeom prst="roundRect">
            <a:avLst/>
          </a:prstGeom>
          <a:solidFill>
            <a:srgbClr val="FECFB6"/>
          </a:solidFill>
          <a:ln w="3175">
            <a:solidFill>
              <a:srgbClr val="FEC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99" name="Rectángulo 98">
            <a:extLst>
              <a:ext uri="{FF2B5EF4-FFF2-40B4-BE49-F238E27FC236}">
                <a16:creationId xmlns:a16="http://schemas.microsoft.com/office/drawing/2014/main" xmlns="" id="{7937E09A-61A3-46B2-98F8-C062F8883445}"/>
              </a:ext>
            </a:extLst>
          </p:cNvPr>
          <p:cNvSpPr/>
          <p:nvPr userDrawn="1"/>
        </p:nvSpPr>
        <p:spPr>
          <a:xfrm>
            <a:off x="10139576" y="464288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0" name="valor_variable3">
            <a:extLst>
              <a:ext uri="{FF2B5EF4-FFF2-40B4-BE49-F238E27FC236}">
                <a16:creationId xmlns:a16="http://schemas.microsoft.com/office/drawing/2014/main" xmlns="" id="{4C8432DB-738A-4A53-A9E2-4EEC63DEBFDA}"/>
              </a:ext>
            </a:extLst>
          </p:cNvPr>
          <p:cNvSpPr>
            <a:spLocks noGrp="1"/>
          </p:cNvSpPr>
          <p:nvPr>
            <p:ph type="body" sz="quarter" idx="25" hasCustomPrompt="1"/>
          </p:nvPr>
        </p:nvSpPr>
        <p:spPr>
          <a:xfrm>
            <a:off x="10145926" y="4861383"/>
            <a:ext cx="1103733" cy="233178"/>
          </a:xfrm>
        </p:spPr>
        <p:txBody>
          <a:bodyPr anchor="ctr">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
        <p:nvSpPr>
          <p:cNvPr id="101" name="titulo_variable3">
            <a:extLst>
              <a:ext uri="{FF2B5EF4-FFF2-40B4-BE49-F238E27FC236}">
                <a16:creationId xmlns:a16="http://schemas.microsoft.com/office/drawing/2014/main" xmlns="" id="{57402F3A-8771-4634-9AF2-DCA2FC5E7667}"/>
              </a:ext>
            </a:extLst>
          </p:cNvPr>
          <p:cNvSpPr>
            <a:spLocks noGrp="1"/>
          </p:cNvSpPr>
          <p:nvPr>
            <p:ph type="body" sz="quarter" idx="26" hasCustomPrompt="1"/>
          </p:nvPr>
        </p:nvSpPr>
        <p:spPr>
          <a:xfrm>
            <a:off x="5810249" y="464212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pic>
        <p:nvPicPr>
          <p:cNvPr id="102" name="Imagen 101">
            <a:extLst>
              <a:ext uri="{FF2B5EF4-FFF2-40B4-BE49-F238E27FC236}">
                <a16:creationId xmlns:a16="http://schemas.microsoft.com/office/drawing/2014/main" xmlns="" id="{CA59C59F-0B6D-4DC9-AC87-6D05867EC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5405829"/>
            <a:ext cx="5695490" cy="674894"/>
          </a:xfrm>
          <a:prstGeom prst="rect">
            <a:avLst/>
          </a:prstGeom>
        </p:spPr>
      </p:pic>
      <p:sp>
        <p:nvSpPr>
          <p:cNvPr id="103" name="rect_color4_a">
            <a:extLst>
              <a:ext uri="{FF2B5EF4-FFF2-40B4-BE49-F238E27FC236}">
                <a16:creationId xmlns:a16="http://schemas.microsoft.com/office/drawing/2014/main" xmlns="" id="{85ADFC39-6F30-4670-BCEE-D12F73EC5E83}"/>
              </a:ext>
            </a:extLst>
          </p:cNvPr>
          <p:cNvSpPr/>
          <p:nvPr userDrawn="1"/>
        </p:nvSpPr>
        <p:spPr>
          <a:xfrm>
            <a:off x="10061574" y="5426699"/>
            <a:ext cx="1200451" cy="642562"/>
          </a:xfrm>
          <a:prstGeom prst="rect">
            <a:avLst/>
          </a:prstGeom>
          <a:solidFill>
            <a:srgbClr val="22CD2E"/>
          </a:solidFill>
          <a:ln w="3175">
            <a:solidFill>
              <a:srgbClr val="22C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4" name="rect_color4_b">
            <a:extLst>
              <a:ext uri="{FF2B5EF4-FFF2-40B4-BE49-F238E27FC236}">
                <a16:creationId xmlns:a16="http://schemas.microsoft.com/office/drawing/2014/main" xmlns="" id="{69002FDC-FD4E-4AFB-A51C-50EF6A49EEDC}"/>
              </a:ext>
            </a:extLst>
          </p:cNvPr>
          <p:cNvSpPr/>
          <p:nvPr userDrawn="1"/>
        </p:nvSpPr>
        <p:spPr>
          <a:xfrm>
            <a:off x="10133226" y="5426698"/>
            <a:ext cx="1220574" cy="642562"/>
          </a:xfrm>
          <a:prstGeom prst="roundRect">
            <a:avLst/>
          </a:prstGeom>
          <a:solidFill>
            <a:srgbClr val="22CD2E"/>
          </a:solidFill>
          <a:ln w="3175">
            <a:solidFill>
              <a:srgbClr val="22C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5" name="Rectángulo 104">
            <a:extLst>
              <a:ext uri="{FF2B5EF4-FFF2-40B4-BE49-F238E27FC236}">
                <a16:creationId xmlns:a16="http://schemas.microsoft.com/office/drawing/2014/main" xmlns="" id="{C4566B22-CDBF-4D8C-86E9-46C0A76F88A4}"/>
              </a:ext>
            </a:extLst>
          </p:cNvPr>
          <p:cNvSpPr/>
          <p:nvPr userDrawn="1"/>
        </p:nvSpPr>
        <p:spPr>
          <a:xfrm>
            <a:off x="10139576" y="550963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6" name="valor_variable4">
            <a:extLst>
              <a:ext uri="{FF2B5EF4-FFF2-40B4-BE49-F238E27FC236}">
                <a16:creationId xmlns:a16="http://schemas.microsoft.com/office/drawing/2014/main" xmlns="" id="{81D36AFD-192A-4D04-98C6-85011B9AB503}"/>
              </a:ext>
            </a:extLst>
          </p:cNvPr>
          <p:cNvSpPr>
            <a:spLocks noGrp="1"/>
          </p:cNvSpPr>
          <p:nvPr>
            <p:ph type="body" sz="quarter" idx="27" hasCustomPrompt="1"/>
          </p:nvPr>
        </p:nvSpPr>
        <p:spPr>
          <a:xfrm>
            <a:off x="10145925" y="5734051"/>
            <a:ext cx="1119603" cy="232022"/>
          </a:xfrm>
        </p:spPr>
        <p:txBody>
          <a:bodyPr anchor="b">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
        <p:nvSpPr>
          <p:cNvPr id="107" name="titulo_variable4">
            <a:extLst>
              <a:ext uri="{FF2B5EF4-FFF2-40B4-BE49-F238E27FC236}">
                <a16:creationId xmlns:a16="http://schemas.microsoft.com/office/drawing/2014/main" xmlns="" id="{B4285C45-2491-4CEC-896A-624E10BCF03B}"/>
              </a:ext>
            </a:extLst>
          </p:cNvPr>
          <p:cNvSpPr>
            <a:spLocks noGrp="1"/>
          </p:cNvSpPr>
          <p:nvPr>
            <p:ph type="body" sz="quarter" idx="28" hasCustomPrompt="1"/>
          </p:nvPr>
        </p:nvSpPr>
        <p:spPr>
          <a:xfrm>
            <a:off x="5810249" y="550887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sp>
        <p:nvSpPr>
          <p:cNvPr id="7" name="Marcador de texto 6">
            <a:extLst>
              <a:ext uri="{FF2B5EF4-FFF2-40B4-BE49-F238E27FC236}">
                <a16:creationId xmlns:a16="http://schemas.microsoft.com/office/drawing/2014/main" xmlns="" id="{420CCD28-A6E7-4FA5-9EAB-A4ED2CA77E3C}"/>
              </a:ext>
            </a:extLst>
          </p:cNvPr>
          <p:cNvSpPr>
            <a:spLocks noGrp="1"/>
          </p:cNvSpPr>
          <p:nvPr>
            <p:ph type="body" sz="quarter" idx="29" hasCustomPrompt="1"/>
          </p:nvPr>
        </p:nvSpPr>
        <p:spPr>
          <a:xfrm>
            <a:off x="849600" y="6475363"/>
            <a:ext cx="4530440" cy="265112"/>
          </a:xfrm>
        </p:spPr>
        <p:txBody>
          <a:bodyPr>
            <a:normAutofit/>
          </a:bodyPr>
          <a:lstStyle>
            <a:lvl1pPr marL="0" indent="0">
              <a:buNone/>
              <a:defRPr sz="1000">
                <a:solidFill>
                  <a:srgbClr val="3B3838"/>
                </a:solidFill>
                <a:latin typeface="Montserrat" panose="00000500000000000000" pitchFamily="2" charset="0"/>
              </a:defRPr>
            </a:lvl1pPr>
            <a:lvl5pPr marL="1828800" indent="0">
              <a:buNone/>
              <a:defRPr/>
            </a:lvl5pPr>
          </a:lstStyle>
          <a:p>
            <a:pPr lvl="0"/>
            <a:r>
              <a:rPr lang="es-ES" dirty="0"/>
              <a:t>Pagina web</a:t>
            </a:r>
          </a:p>
        </p:txBody>
      </p:sp>
      <p:sp>
        <p:nvSpPr>
          <p:cNvPr id="54" name="Marcador de texto 6">
            <a:extLst>
              <a:ext uri="{FF2B5EF4-FFF2-40B4-BE49-F238E27FC236}">
                <a16:creationId xmlns:a16="http://schemas.microsoft.com/office/drawing/2014/main" xmlns="" id="{9C7565B0-5196-45ED-91E7-DFC1EA6EE496}"/>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solidFill>
                  <a:srgbClr val="3B3838"/>
                </a:solidFill>
                <a:latin typeface="Montserrat" panose="00000500000000000000" pitchFamily="2" charset="0"/>
              </a:defRPr>
            </a:lvl1pPr>
            <a:lvl5pPr marL="1828800" indent="0">
              <a:buNone/>
              <a:defRPr/>
            </a:lvl5pPr>
          </a:lstStyle>
          <a:p>
            <a:pPr lvl="0"/>
            <a:r>
              <a:rPr lang="es-ES" dirty="0"/>
              <a:t>No. pagina</a:t>
            </a:r>
          </a:p>
        </p:txBody>
      </p:sp>
      <p:sp>
        <p:nvSpPr>
          <p:cNvPr id="14" name="CuadroTexto 13">
            <a:extLst>
              <a:ext uri="{FF2B5EF4-FFF2-40B4-BE49-F238E27FC236}">
                <a16:creationId xmlns:a16="http://schemas.microsoft.com/office/drawing/2014/main" xmlns="" id="{F7A290F5-A4E4-4857-BDBC-74D306FF66ED}"/>
              </a:ext>
            </a:extLst>
          </p:cNvPr>
          <p:cNvSpPr txBox="1"/>
          <p:nvPr userDrawn="1"/>
        </p:nvSpPr>
        <p:spPr>
          <a:xfrm>
            <a:off x="900000" y="2876726"/>
            <a:ext cx="35133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MOVILIDAD: Índice único</a:t>
            </a:r>
          </a:p>
        </p:txBody>
      </p:sp>
      <p:sp>
        <p:nvSpPr>
          <p:cNvPr id="15" name="CuadroTexto 14">
            <a:extLst>
              <a:ext uri="{FF2B5EF4-FFF2-40B4-BE49-F238E27FC236}">
                <a16:creationId xmlns:a16="http://schemas.microsoft.com/office/drawing/2014/main" xmlns="" id="{8428D053-503D-414C-8534-D8994AC6B6CA}"/>
              </a:ext>
            </a:extLst>
          </p:cNvPr>
          <p:cNvSpPr txBox="1"/>
          <p:nvPr userDrawn="1"/>
        </p:nvSpPr>
        <p:spPr>
          <a:xfrm>
            <a:off x="5809153" y="2906632"/>
            <a:ext cx="4198849"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MOVILIDAD: Disminución de movilidad</a:t>
            </a:r>
          </a:p>
        </p:txBody>
      </p:sp>
      <p:sp>
        <p:nvSpPr>
          <p:cNvPr id="17" name="CuadroTexto 16">
            <a:extLst>
              <a:ext uri="{FF2B5EF4-FFF2-40B4-BE49-F238E27FC236}">
                <a16:creationId xmlns:a16="http://schemas.microsoft.com/office/drawing/2014/main" xmlns="" id="{4B54AE24-8AEB-42D4-8D19-97404ECA7C32}"/>
              </a:ext>
            </a:extLst>
          </p:cNvPr>
          <p:cNvSpPr txBox="1"/>
          <p:nvPr userDrawn="1"/>
        </p:nvSpPr>
        <p:spPr>
          <a:xfrm>
            <a:off x="5809151" y="3761610"/>
            <a:ext cx="41988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MOVILIDAD: Diferencia entre las últimas dos semanas</a:t>
            </a:r>
          </a:p>
        </p:txBody>
      </p:sp>
      <p:sp>
        <p:nvSpPr>
          <p:cNvPr id="18" name="CuadroTexto 17">
            <a:extLst>
              <a:ext uri="{FF2B5EF4-FFF2-40B4-BE49-F238E27FC236}">
                <a16:creationId xmlns:a16="http://schemas.microsoft.com/office/drawing/2014/main" xmlns="" id="{B0078E7F-CD8B-4CCD-9F7A-580A4D05859F}"/>
              </a:ext>
            </a:extLst>
          </p:cNvPr>
          <p:cNvSpPr txBox="1"/>
          <p:nvPr userDrawn="1"/>
        </p:nvSpPr>
        <p:spPr>
          <a:xfrm>
            <a:off x="5808732" y="4648474"/>
            <a:ext cx="41988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VULNERABILIDAD: Mínimos cuadrados parciales (PLS)</a:t>
            </a:r>
          </a:p>
        </p:txBody>
      </p:sp>
      <p:sp>
        <p:nvSpPr>
          <p:cNvPr id="20" name="CuadroTexto 19">
            <a:extLst>
              <a:ext uri="{FF2B5EF4-FFF2-40B4-BE49-F238E27FC236}">
                <a16:creationId xmlns:a16="http://schemas.microsoft.com/office/drawing/2014/main" xmlns="" id="{17656C13-2E0D-4A58-83E1-1612C1D940AF}"/>
              </a:ext>
            </a:extLst>
          </p:cNvPr>
          <p:cNvSpPr txBox="1"/>
          <p:nvPr userDrawn="1"/>
        </p:nvSpPr>
        <p:spPr>
          <a:xfrm>
            <a:off x="5808732" y="5513045"/>
            <a:ext cx="41988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VULNERABILIDAD: Componentes principales (PCA)</a:t>
            </a:r>
          </a:p>
        </p:txBody>
      </p:sp>
      <p:sp>
        <p:nvSpPr>
          <p:cNvPr id="4" name="CuadroTexto 3">
            <a:extLst>
              <a:ext uri="{FF2B5EF4-FFF2-40B4-BE49-F238E27FC236}">
                <a16:creationId xmlns:a16="http://schemas.microsoft.com/office/drawing/2014/main" xmlns="" id="{4C314974-066F-426E-8426-78AB2F587320}"/>
              </a:ext>
            </a:extLst>
          </p:cNvPr>
          <p:cNvSpPr txBox="1"/>
          <p:nvPr userDrawn="1"/>
        </p:nvSpPr>
        <p:spPr>
          <a:xfrm>
            <a:off x="8117864" y="6206718"/>
            <a:ext cx="3345467" cy="230832"/>
          </a:xfrm>
          <a:prstGeom prst="rect">
            <a:avLst/>
          </a:prstGeom>
          <a:noFill/>
        </p:spPr>
        <p:txBody>
          <a:bodyPr wrap="square" rtlCol="0">
            <a:spAutoFit/>
          </a:bodyPr>
          <a:lstStyle/>
          <a:p>
            <a:pPr algn="r"/>
            <a:r>
              <a:rPr lang="es-MX" sz="900" dirty="0">
                <a:solidFill>
                  <a:schemeClr val="tx1">
                    <a:lumMod val="85000"/>
                    <a:lumOff val="15000"/>
                  </a:schemeClr>
                </a:solidFill>
                <a:latin typeface="Montserrat Medium" pitchFamily="2" charset="77"/>
              </a:rPr>
              <a:t>*VER NOTAS EN DIAPOSITIVA 9 </a:t>
            </a:r>
          </a:p>
        </p:txBody>
      </p:sp>
      <p:sp>
        <p:nvSpPr>
          <p:cNvPr id="8" name="Marcador de texto 7">
            <a:extLst>
              <a:ext uri="{FF2B5EF4-FFF2-40B4-BE49-F238E27FC236}">
                <a16:creationId xmlns:a16="http://schemas.microsoft.com/office/drawing/2014/main" xmlns="" id="{56B604C1-A8CA-4705-9777-6B00EB75D9E7}"/>
              </a:ext>
            </a:extLst>
          </p:cNvPr>
          <p:cNvSpPr>
            <a:spLocks noGrp="1"/>
          </p:cNvSpPr>
          <p:nvPr>
            <p:ph type="body" sz="quarter" idx="31" hasCustomPrompt="1"/>
          </p:nvPr>
        </p:nvSpPr>
        <p:spPr>
          <a:xfrm>
            <a:off x="6131515" y="1722515"/>
            <a:ext cx="5086350" cy="249101"/>
          </a:xfrm>
        </p:spPr>
        <p:txBody>
          <a:bodyPr anchor="ctr"/>
          <a:lstStyle>
            <a:lvl1pPr algn="r">
              <a:buNone/>
              <a:defRPr sz="1000">
                <a:latin typeface="Montserrat" panose="00000500000000000000" pitchFamily="2" charset="0"/>
              </a:defRPr>
            </a:lvl1pPr>
          </a:lstStyle>
          <a:p>
            <a:pPr lvl="0"/>
            <a:r>
              <a:rPr lang="es-MX" dirty="0"/>
              <a:t>Fecha  de actualización</a:t>
            </a:r>
          </a:p>
        </p:txBody>
      </p:sp>
      <p:sp>
        <p:nvSpPr>
          <p:cNvPr id="61" name="CuadroTexto 60">
            <a:extLst>
              <a:ext uri="{FF2B5EF4-FFF2-40B4-BE49-F238E27FC236}">
                <a16:creationId xmlns:a16="http://schemas.microsoft.com/office/drawing/2014/main" xmlns="" id="{D7C0C3FF-51AE-4EF4-BFF9-48B169310E5D}"/>
              </a:ext>
            </a:extLst>
          </p:cNvPr>
          <p:cNvSpPr txBox="1"/>
          <p:nvPr userDrawn="1"/>
        </p:nvSpPr>
        <p:spPr>
          <a:xfrm>
            <a:off x="900000" y="1711484"/>
            <a:ext cx="4198849" cy="253916"/>
          </a:xfrm>
          <a:prstGeom prst="rect">
            <a:avLst/>
          </a:prstGeom>
          <a:noFill/>
        </p:spPr>
        <p:txBody>
          <a:bodyPr wrap="square" rtlCol="0" anchor="ctr">
            <a:spAutoFit/>
          </a:bodyPr>
          <a:lstStyle/>
          <a:p>
            <a:r>
              <a:rPr lang="es-MX" sz="1050" b="1" dirty="0">
                <a:solidFill>
                  <a:srgbClr val="3B3838"/>
                </a:solidFill>
                <a:latin typeface="Montserrat" panose="00000500000000000000" pitchFamily="2" charset="0"/>
              </a:rPr>
              <a:t>Tablero de </a:t>
            </a:r>
            <a:r>
              <a:rPr lang="es-MX" sz="1050" b="1" baseline="0" dirty="0">
                <a:solidFill>
                  <a:srgbClr val="3B3838"/>
                </a:solidFill>
                <a:latin typeface="Montserrat" panose="00000500000000000000" pitchFamily="2" charset="0"/>
              </a:rPr>
              <a:t>datos</a:t>
            </a:r>
            <a:r>
              <a:rPr lang="es-MX" sz="1050" b="1" dirty="0">
                <a:solidFill>
                  <a:srgbClr val="3B3838"/>
                </a:solidFill>
                <a:latin typeface="Montserrat" panose="00000500000000000000" pitchFamily="2" charset="0"/>
              </a:rPr>
              <a:t> generales</a:t>
            </a:r>
          </a:p>
        </p:txBody>
      </p:sp>
      <p:sp>
        <p:nvSpPr>
          <p:cNvPr id="62" name="Rectángulo redondeado 20">
            <a:extLst>
              <a:ext uri="{FF2B5EF4-FFF2-40B4-BE49-F238E27FC236}">
                <a16:creationId xmlns:a16="http://schemas.microsoft.com/office/drawing/2014/main" xmlns="" id="{39F64242-A719-4EC0-AA27-1FC14A19E778}"/>
              </a:ext>
            </a:extLst>
          </p:cNvPr>
          <p:cNvSpPr/>
          <p:nvPr userDrawn="1"/>
        </p:nvSpPr>
        <p:spPr>
          <a:xfrm>
            <a:off x="849600" y="1675084"/>
            <a:ext cx="10502615" cy="101520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valor_variable3">
            <a:extLst>
              <a:ext uri="{FF2B5EF4-FFF2-40B4-BE49-F238E27FC236}">
                <a16:creationId xmlns:a16="http://schemas.microsoft.com/office/drawing/2014/main" xmlns="" id="{8EACD056-5D45-4A39-8A9B-1284B3F3050C}"/>
              </a:ext>
            </a:extLst>
          </p:cNvPr>
          <p:cNvSpPr>
            <a:spLocks noGrp="1"/>
          </p:cNvSpPr>
          <p:nvPr>
            <p:ph type="body" sz="quarter" idx="32" hasCustomPrompt="1"/>
          </p:nvPr>
        </p:nvSpPr>
        <p:spPr>
          <a:xfrm>
            <a:off x="10139576" y="4680224"/>
            <a:ext cx="1119603" cy="219076"/>
          </a:xfrm>
        </p:spPr>
        <p:txBody>
          <a:bodyPr anchor="b">
            <a:normAutofit/>
          </a:bodyPr>
          <a:lstStyle>
            <a:lvl1pPr marL="0" indent="0" algn="ctr">
              <a:buNone/>
              <a:defRPr sz="1000" b="0">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
        <p:nvSpPr>
          <p:cNvPr id="65" name="valor_variable3">
            <a:extLst>
              <a:ext uri="{FF2B5EF4-FFF2-40B4-BE49-F238E27FC236}">
                <a16:creationId xmlns:a16="http://schemas.microsoft.com/office/drawing/2014/main" xmlns="" id="{D0470C23-66D8-4387-BE49-9BC2DDC58310}"/>
              </a:ext>
            </a:extLst>
          </p:cNvPr>
          <p:cNvSpPr>
            <a:spLocks noGrp="1"/>
          </p:cNvSpPr>
          <p:nvPr>
            <p:ph type="body" sz="quarter" idx="33" hasCustomPrompt="1"/>
          </p:nvPr>
        </p:nvSpPr>
        <p:spPr>
          <a:xfrm>
            <a:off x="10139576" y="5546974"/>
            <a:ext cx="1119603" cy="219076"/>
          </a:xfrm>
        </p:spPr>
        <p:txBody>
          <a:bodyPr anchor="b">
            <a:normAutofit/>
          </a:bodyPr>
          <a:lstStyle>
            <a:lvl1pPr marL="0" indent="0" algn="ctr">
              <a:buNone/>
              <a:defRPr sz="1000" b="0">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Tree>
    <p:extLst>
      <p:ext uri="{BB962C8B-B14F-4D97-AF65-F5344CB8AC3E}">
        <p14:creationId xmlns:p14="http://schemas.microsoft.com/office/powerpoint/2010/main" val="209797217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umen_estado_sin_tablero">
    <p:spTree>
      <p:nvGrpSpPr>
        <p:cNvPr id="1" name=""/>
        <p:cNvGrpSpPr/>
        <p:nvPr/>
      </p:nvGrpSpPr>
      <p:grpSpPr>
        <a:xfrm>
          <a:off x="0" y="0"/>
          <a:ext cx="0" cy="0"/>
          <a:chOff x="0" y="0"/>
          <a:chExt cx="0" cy="0"/>
        </a:xfrm>
      </p:grpSpPr>
      <p:sp>
        <p:nvSpPr>
          <p:cNvPr id="5" name="figura_grafico1">
            <a:extLst>
              <a:ext uri="{FF2B5EF4-FFF2-40B4-BE49-F238E27FC236}">
                <a16:creationId xmlns:a16="http://schemas.microsoft.com/office/drawing/2014/main" xmlns="" id="{86EBFFE4-14EC-4125-9D64-907F13165057}"/>
              </a:ext>
            </a:extLst>
          </p:cNvPr>
          <p:cNvSpPr>
            <a:spLocks noGrp="1"/>
          </p:cNvSpPr>
          <p:nvPr>
            <p:ph type="pic" sz="quarter" idx="19"/>
          </p:nvPr>
        </p:nvSpPr>
        <p:spPr>
          <a:xfrm>
            <a:off x="880636" y="3560457"/>
            <a:ext cx="4543425" cy="2739210"/>
          </a:xfrm>
        </p:spPr>
        <p:txBody>
          <a:bodyPr/>
          <a:lstStyle>
            <a:lvl1pPr marL="0" indent="0">
              <a:buNone/>
              <a:defRPr>
                <a:solidFill>
                  <a:srgbClr val="3B3838"/>
                </a:solidFill>
              </a:defRPr>
            </a:lvl1pPr>
          </a:lstStyle>
          <a:p>
            <a:endParaRPr lang="es-MX" dirty="0"/>
          </a:p>
        </p:txBody>
      </p:sp>
      <p:sp>
        <p:nvSpPr>
          <p:cNvPr id="2" name="titulo_estado">
            <a:extLst>
              <a:ext uri="{FF2B5EF4-FFF2-40B4-BE49-F238E27FC236}">
                <a16:creationId xmlns:a16="http://schemas.microsoft.com/office/drawing/2014/main" xmlns="" id="{C3D70CA2-378B-4339-BFF8-B5834DC028D2}"/>
              </a:ext>
              <a:ext uri="{C183D7F6-B498-43B3-948B-1728B52AA6E4}">
                <adec:decorative xmlns="" xmlns:adec="http://schemas.microsoft.com/office/drawing/2017/decorative" val="0"/>
              </a:ext>
            </a:extLst>
          </p:cNvPr>
          <p:cNvSpPr>
            <a:spLocks noGrp="1"/>
          </p:cNvSpPr>
          <p:nvPr>
            <p:ph type="title"/>
          </p:nvPr>
        </p:nvSpPr>
        <p:spPr>
          <a:xfrm>
            <a:off x="849600" y="1187999"/>
            <a:ext cx="10502615" cy="478800"/>
          </a:xfrm>
        </p:spPr>
        <p:txBody>
          <a:bodyPr>
            <a:normAutofit/>
          </a:bodyPr>
          <a:lstStyle>
            <a:lvl1pPr>
              <a:defRPr sz="2400" u="none" baseline="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sp>
        <p:nvSpPr>
          <p:cNvPr id="3" name="Rectángulo: esquinas redondeadas 2">
            <a:extLst>
              <a:ext uri="{FF2B5EF4-FFF2-40B4-BE49-F238E27FC236}">
                <a16:creationId xmlns:a16="http://schemas.microsoft.com/office/drawing/2014/main" xmlns="" id="{08D59F34-22BE-4C02-8873-39A1E7057FB7}"/>
              </a:ext>
            </a:extLst>
          </p:cNvPr>
          <p:cNvSpPr/>
          <p:nvPr userDrawn="1"/>
        </p:nvSpPr>
        <p:spPr>
          <a:xfrm>
            <a:off x="849599" y="2799229"/>
            <a:ext cx="4598525" cy="3551888"/>
          </a:xfrm>
          <a:prstGeom prst="roundRect">
            <a:avLst>
              <a:gd name="adj" fmla="val 522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endParaRPr>
          </a:p>
        </p:txBody>
      </p:sp>
      <p:sp>
        <p:nvSpPr>
          <p:cNvPr id="10" name="titulo_grafico1">
            <a:extLst>
              <a:ext uri="{FF2B5EF4-FFF2-40B4-BE49-F238E27FC236}">
                <a16:creationId xmlns:a16="http://schemas.microsoft.com/office/drawing/2014/main" xmlns="" id="{6C4A8294-86B8-43C0-9F4D-C2940689B46C}"/>
              </a:ext>
            </a:extLst>
          </p:cNvPr>
          <p:cNvSpPr>
            <a:spLocks noGrp="1"/>
          </p:cNvSpPr>
          <p:nvPr>
            <p:ph type="body" sz="quarter" idx="20" hasCustomPrompt="1"/>
          </p:nvPr>
        </p:nvSpPr>
        <p:spPr>
          <a:xfrm>
            <a:off x="900000" y="3147274"/>
            <a:ext cx="4178300" cy="413183"/>
          </a:xfrm>
        </p:spPr>
        <p:txBody>
          <a:bodyPr anchor="t">
            <a:normAutofit/>
          </a:bodyPr>
          <a:lstStyle>
            <a:lvl1pPr marL="0" indent="0">
              <a:lnSpc>
                <a:spcPts val="700"/>
              </a:lnSpc>
              <a:spcBef>
                <a:spcPts val="600"/>
              </a:spcBef>
              <a:buNone/>
              <a:defRPr sz="1000" b="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a:p>
            <a:pPr lvl="0"/>
            <a:r>
              <a:rPr lang="es-MX" dirty="0"/>
              <a:t>Datos de fecha de actualizacion</a:t>
            </a:r>
          </a:p>
        </p:txBody>
      </p:sp>
      <p:pic>
        <p:nvPicPr>
          <p:cNvPr id="11" name="Imagen 10">
            <a:extLst>
              <a:ext uri="{FF2B5EF4-FFF2-40B4-BE49-F238E27FC236}">
                <a16:creationId xmlns:a16="http://schemas.microsoft.com/office/drawing/2014/main" xmlns="" id="{5E4B727B-03C1-4761-ABBE-F368922EC2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2799229"/>
            <a:ext cx="5695490" cy="674894"/>
          </a:xfrm>
          <a:prstGeom prst="rect">
            <a:avLst/>
          </a:prstGeom>
        </p:spPr>
      </p:pic>
      <p:sp>
        <p:nvSpPr>
          <p:cNvPr id="12" name="rect_color1_a">
            <a:extLst>
              <a:ext uri="{FF2B5EF4-FFF2-40B4-BE49-F238E27FC236}">
                <a16:creationId xmlns:a16="http://schemas.microsoft.com/office/drawing/2014/main" xmlns="" id="{7D9ACC6E-36C1-44F8-B6A0-7797FAA9AB6A}"/>
              </a:ext>
            </a:extLst>
          </p:cNvPr>
          <p:cNvSpPr/>
          <p:nvPr userDrawn="1"/>
        </p:nvSpPr>
        <p:spPr>
          <a:xfrm>
            <a:off x="10061574" y="2820099"/>
            <a:ext cx="1200451" cy="642562"/>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34" name="rect_color1_b">
            <a:extLst>
              <a:ext uri="{FF2B5EF4-FFF2-40B4-BE49-F238E27FC236}">
                <a16:creationId xmlns:a16="http://schemas.microsoft.com/office/drawing/2014/main" xmlns="" id="{73E4A692-AF89-42E6-B1F1-01EA2B356168}"/>
              </a:ext>
            </a:extLst>
          </p:cNvPr>
          <p:cNvSpPr/>
          <p:nvPr userDrawn="1"/>
        </p:nvSpPr>
        <p:spPr>
          <a:xfrm>
            <a:off x="10133226" y="2820098"/>
            <a:ext cx="1220574" cy="642562"/>
          </a:xfrm>
          <a:prstGeom prst="round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36" name="Rectángulo 35">
            <a:extLst>
              <a:ext uri="{FF2B5EF4-FFF2-40B4-BE49-F238E27FC236}">
                <a16:creationId xmlns:a16="http://schemas.microsoft.com/office/drawing/2014/main" xmlns="" id="{6D825DE2-A8AC-411F-8B6C-EF0812518F2D}"/>
              </a:ext>
            </a:extLst>
          </p:cNvPr>
          <p:cNvSpPr/>
          <p:nvPr userDrawn="1"/>
        </p:nvSpPr>
        <p:spPr>
          <a:xfrm>
            <a:off x="10139576" y="290303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60" name="valor_variable1">
            <a:extLst>
              <a:ext uri="{FF2B5EF4-FFF2-40B4-BE49-F238E27FC236}">
                <a16:creationId xmlns:a16="http://schemas.microsoft.com/office/drawing/2014/main" xmlns="" id="{0C5EDF79-121B-40E2-8728-24DEE4A5E52D}"/>
              </a:ext>
            </a:extLst>
          </p:cNvPr>
          <p:cNvSpPr>
            <a:spLocks noGrp="1"/>
          </p:cNvSpPr>
          <p:nvPr>
            <p:ph type="body" sz="quarter" idx="21" hasCustomPrompt="1"/>
          </p:nvPr>
        </p:nvSpPr>
        <p:spPr>
          <a:xfrm>
            <a:off x="10239375" y="2980061"/>
            <a:ext cx="898525" cy="349250"/>
          </a:xfrm>
        </p:spPr>
        <p:txBody>
          <a:bodyPr anchor="ctr" anchorCtr="0">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64" name="titulo_variable1">
            <a:extLst>
              <a:ext uri="{FF2B5EF4-FFF2-40B4-BE49-F238E27FC236}">
                <a16:creationId xmlns:a16="http://schemas.microsoft.com/office/drawing/2014/main" xmlns="" id="{5C9F7DD1-3BEB-4FF5-99AD-AF2821E85A8F}"/>
              </a:ext>
            </a:extLst>
          </p:cNvPr>
          <p:cNvSpPr>
            <a:spLocks noGrp="1"/>
          </p:cNvSpPr>
          <p:nvPr>
            <p:ph type="body" sz="quarter" idx="22" hasCustomPrompt="1"/>
          </p:nvPr>
        </p:nvSpPr>
        <p:spPr>
          <a:xfrm>
            <a:off x="5810249" y="290227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actualización</a:t>
            </a:r>
          </a:p>
        </p:txBody>
      </p:sp>
      <p:pic>
        <p:nvPicPr>
          <p:cNvPr id="81" name="Imagen 80">
            <a:extLst>
              <a:ext uri="{FF2B5EF4-FFF2-40B4-BE49-F238E27FC236}">
                <a16:creationId xmlns:a16="http://schemas.microsoft.com/office/drawing/2014/main" xmlns="" id="{41322095-92D2-465C-B5D3-E11453D62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3659629"/>
            <a:ext cx="5695490" cy="674894"/>
          </a:xfrm>
          <a:prstGeom prst="rect">
            <a:avLst/>
          </a:prstGeom>
        </p:spPr>
      </p:pic>
      <p:sp>
        <p:nvSpPr>
          <p:cNvPr id="83" name="rect_color2_a">
            <a:extLst>
              <a:ext uri="{FF2B5EF4-FFF2-40B4-BE49-F238E27FC236}">
                <a16:creationId xmlns:a16="http://schemas.microsoft.com/office/drawing/2014/main" xmlns="" id="{46068249-6EC6-4825-B8BE-A84AB559EA56}"/>
              </a:ext>
            </a:extLst>
          </p:cNvPr>
          <p:cNvSpPr/>
          <p:nvPr userDrawn="1"/>
        </p:nvSpPr>
        <p:spPr>
          <a:xfrm>
            <a:off x="10061574" y="3680499"/>
            <a:ext cx="1200451" cy="642562"/>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85" name="rect_color2_b">
            <a:extLst>
              <a:ext uri="{FF2B5EF4-FFF2-40B4-BE49-F238E27FC236}">
                <a16:creationId xmlns:a16="http://schemas.microsoft.com/office/drawing/2014/main" xmlns="" id="{3B8B29C9-64A1-4137-A050-8258A041F82F}"/>
              </a:ext>
            </a:extLst>
          </p:cNvPr>
          <p:cNvSpPr/>
          <p:nvPr userDrawn="1"/>
        </p:nvSpPr>
        <p:spPr>
          <a:xfrm>
            <a:off x="10133226" y="3680498"/>
            <a:ext cx="1220574" cy="642562"/>
          </a:xfrm>
          <a:prstGeom prst="round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3B3838"/>
              </a:solidFill>
              <a:latin typeface="Arial" panose="020B0604020202020204" pitchFamily="34" charset="0"/>
              <a:cs typeface="Arial" panose="020B0604020202020204" pitchFamily="34" charset="0"/>
            </a:endParaRPr>
          </a:p>
        </p:txBody>
      </p:sp>
      <p:sp>
        <p:nvSpPr>
          <p:cNvPr id="87" name="Rectángulo 86">
            <a:extLst>
              <a:ext uri="{FF2B5EF4-FFF2-40B4-BE49-F238E27FC236}">
                <a16:creationId xmlns:a16="http://schemas.microsoft.com/office/drawing/2014/main" xmlns="" id="{BFBF4ACA-A5FE-4605-8B64-BF25A2501FF9}"/>
              </a:ext>
            </a:extLst>
          </p:cNvPr>
          <p:cNvSpPr/>
          <p:nvPr userDrawn="1"/>
        </p:nvSpPr>
        <p:spPr>
          <a:xfrm>
            <a:off x="10139576" y="376343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94" name="valor_variable2">
            <a:extLst>
              <a:ext uri="{FF2B5EF4-FFF2-40B4-BE49-F238E27FC236}">
                <a16:creationId xmlns:a16="http://schemas.microsoft.com/office/drawing/2014/main" xmlns="" id="{34C8825A-F13C-405F-9212-49956FABABB8}"/>
              </a:ext>
            </a:extLst>
          </p:cNvPr>
          <p:cNvSpPr>
            <a:spLocks noGrp="1"/>
          </p:cNvSpPr>
          <p:nvPr>
            <p:ph type="body" sz="quarter" idx="23" hasCustomPrompt="1"/>
          </p:nvPr>
        </p:nvSpPr>
        <p:spPr>
          <a:xfrm>
            <a:off x="10239375" y="3840461"/>
            <a:ext cx="898525" cy="349250"/>
          </a:xfrm>
        </p:spPr>
        <p:txBody>
          <a:bodyPr anchor="ctr" anchorCtr="0">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95" name="titulo_variable2">
            <a:extLst>
              <a:ext uri="{FF2B5EF4-FFF2-40B4-BE49-F238E27FC236}">
                <a16:creationId xmlns:a16="http://schemas.microsoft.com/office/drawing/2014/main" xmlns="" id="{4F8EC679-B7E7-4B4B-A5A9-8B23594AA602}"/>
              </a:ext>
            </a:extLst>
          </p:cNvPr>
          <p:cNvSpPr>
            <a:spLocks noGrp="1"/>
          </p:cNvSpPr>
          <p:nvPr>
            <p:ph type="body" sz="quarter" idx="24" hasCustomPrompt="1"/>
          </p:nvPr>
        </p:nvSpPr>
        <p:spPr>
          <a:xfrm>
            <a:off x="5810249" y="376267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pic>
        <p:nvPicPr>
          <p:cNvPr id="96" name="Imagen 95">
            <a:extLst>
              <a:ext uri="{FF2B5EF4-FFF2-40B4-BE49-F238E27FC236}">
                <a16:creationId xmlns:a16="http://schemas.microsoft.com/office/drawing/2014/main" xmlns="" id="{C15C719E-B7C6-4A4A-B18A-518139A1C2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4539079"/>
            <a:ext cx="5695490" cy="674894"/>
          </a:xfrm>
          <a:prstGeom prst="rect">
            <a:avLst/>
          </a:prstGeom>
        </p:spPr>
      </p:pic>
      <p:sp>
        <p:nvSpPr>
          <p:cNvPr id="97" name="rect_color3_a">
            <a:extLst>
              <a:ext uri="{FF2B5EF4-FFF2-40B4-BE49-F238E27FC236}">
                <a16:creationId xmlns:a16="http://schemas.microsoft.com/office/drawing/2014/main" xmlns="" id="{BE82C5BB-0BF0-4064-80FE-AC1591BADEFC}"/>
              </a:ext>
            </a:extLst>
          </p:cNvPr>
          <p:cNvSpPr/>
          <p:nvPr userDrawn="1"/>
        </p:nvSpPr>
        <p:spPr>
          <a:xfrm>
            <a:off x="10061574" y="4559949"/>
            <a:ext cx="1200451" cy="642562"/>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98" name="rect_color3_b">
            <a:extLst>
              <a:ext uri="{FF2B5EF4-FFF2-40B4-BE49-F238E27FC236}">
                <a16:creationId xmlns:a16="http://schemas.microsoft.com/office/drawing/2014/main" xmlns="" id="{2CB67F05-F3FF-421E-B15A-6D354B416606}"/>
              </a:ext>
            </a:extLst>
          </p:cNvPr>
          <p:cNvSpPr/>
          <p:nvPr userDrawn="1"/>
        </p:nvSpPr>
        <p:spPr>
          <a:xfrm>
            <a:off x="10133226" y="4559948"/>
            <a:ext cx="1220574" cy="642562"/>
          </a:xfrm>
          <a:prstGeom prst="round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99" name="Rectángulo 98">
            <a:extLst>
              <a:ext uri="{FF2B5EF4-FFF2-40B4-BE49-F238E27FC236}">
                <a16:creationId xmlns:a16="http://schemas.microsoft.com/office/drawing/2014/main" xmlns="" id="{7937E09A-61A3-46B2-98F8-C062F8883445}"/>
              </a:ext>
            </a:extLst>
          </p:cNvPr>
          <p:cNvSpPr/>
          <p:nvPr userDrawn="1"/>
        </p:nvSpPr>
        <p:spPr>
          <a:xfrm>
            <a:off x="10139576" y="464288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0" name="valor_variable3">
            <a:extLst>
              <a:ext uri="{FF2B5EF4-FFF2-40B4-BE49-F238E27FC236}">
                <a16:creationId xmlns:a16="http://schemas.microsoft.com/office/drawing/2014/main" xmlns="" id="{4C8432DB-738A-4A53-A9E2-4EEC63DEBFDA}"/>
              </a:ext>
            </a:extLst>
          </p:cNvPr>
          <p:cNvSpPr>
            <a:spLocks noGrp="1"/>
          </p:cNvSpPr>
          <p:nvPr>
            <p:ph type="body" sz="quarter" idx="25" hasCustomPrompt="1"/>
          </p:nvPr>
        </p:nvSpPr>
        <p:spPr>
          <a:xfrm>
            <a:off x="10145926" y="4861383"/>
            <a:ext cx="1103733" cy="233178"/>
          </a:xfrm>
        </p:spPr>
        <p:txBody>
          <a:bodyPr anchor="ctr">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
        <p:nvSpPr>
          <p:cNvPr id="101" name="titulo_variable3">
            <a:extLst>
              <a:ext uri="{FF2B5EF4-FFF2-40B4-BE49-F238E27FC236}">
                <a16:creationId xmlns:a16="http://schemas.microsoft.com/office/drawing/2014/main" xmlns="" id="{57402F3A-8771-4634-9AF2-DCA2FC5E7667}"/>
              </a:ext>
            </a:extLst>
          </p:cNvPr>
          <p:cNvSpPr>
            <a:spLocks noGrp="1"/>
          </p:cNvSpPr>
          <p:nvPr>
            <p:ph type="body" sz="quarter" idx="26" hasCustomPrompt="1"/>
          </p:nvPr>
        </p:nvSpPr>
        <p:spPr>
          <a:xfrm>
            <a:off x="5810249" y="464212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pic>
        <p:nvPicPr>
          <p:cNvPr id="102" name="Imagen 101">
            <a:extLst>
              <a:ext uri="{FF2B5EF4-FFF2-40B4-BE49-F238E27FC236}">
                <a16:creationId xmlns:a16="http://schemas.microsoft.com/office/drawing/2014/main" xmlns="" id="{CA59C59F-0B6D-4DC9-AC87-6D05867EC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885" y="5405829"/>
            <a:ext cx="5695490" cy="674894"/>
          </a:xfrm>
          <a:prstGeom prst="rect">
            <a:avLst/>
          </a:prstGeom>
        </p:spPr>
      </p:pic>
      <p:sp>
        <p:nvSpPr>
          <p:cNvPr id="103" name="rect_color4_a">
            <a:extLst>
              <a:ext uri="{FF2B5EF4-FFF2-40B4-BE49-F238E27FC236}">
                <a16:creationId xmlns:a16="http://schemas.microsoft.com/office/drawing/2014/main" xmlns="" id="{85ADFC39-6F30-4670-BCEE-D12F73EC5E83}"/>
              </a:ext>
            </a:extLst>
          </p:cNvPr>
          <p:cNvSpPr/>
          <p:nvPr userDrawn="1"/>
        </p:nvSpPr>
        <p:spPr>
          <a:xfrm>
            <a:off x="10061574" y="5426699"/>
            <a:ext cx="1200451" cy="642562"/>
          </a:xfrm>
          <a:prstGeom prst="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4" name="rect_color4_b">
            <a:extLst>
              <a:ext uri="{FF2B5EF4-FFF2-40B4-BE49-F238E27FC236}">
                <a16:creationId xmlns:a16="http://schemas.microsoft.com/office/drawing/2014/main" xmlns="" id="{69002FDC-FD4E-4AFB-A51C-50EF6A49EEDC}"/>
              </a:ext>
            </a:extLst>
          </p:cNvPr>
          <p:cNvSpPr/>
          <p:nvPr userDrawn="1"/>
        </p:nvSpPr>
        <p:spPr>
          <a:xfrm>
            <a:off x="10133226" y="5426698"/>
            <a:ext cx="1220574" cy="642562"/>
          </a:xfrm>
          <a:prstGeom prst="round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5" name="Rectángulo 104">
            <a:extLst>
              <a:ext uri="{FF2B5EF4-FFF2-40B4-BE49-F238E27FC236}">
                <a16:creationId xmlns:a16="http://schemas.microsoft.com/office/drawing/2014/main" xmlns="" id="{C4566B22-CDBF-4D8C-86E9-46C0A76F88A4}"/>
              </a:ext>
            </a:extLst>
          </p:cNvPr>
          <p:cNvSpPr/>
          <p:nvPr userDrawn="1"/>
        </p:nvSpPr>
        <p:spPr>
          <a:xfrm>
            <a:off x="10139576" y="5509633"/>
            <a:ext cx="1123545" cy="48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3B3838"/>
              </a:solidFill>
              <a:latin typeface="Arial" panose="020B0604020202020204" pitchFamily="34" charset="0"/>
              <a:cs typeface="Arial" panose="020B0604020202020204" pitchFamily="34" charset="0"/>
            </a:endParaRPr>
          </a:p>
        </p:txBody>
      </p:sp>
      <p:sp>
        <p:nvSpPr>
          <p:cNvPr id="106" name="valor_variable4">
            <a:extLst>
              <a:ext uri="{FF2B5EF4-FFF2-40B4-BE49-F238E27FC236}">
                <a16:creationId xmlns:a16="http://schemas.microsoft.com/office/drawing/2014/main" xmlns="" id="{81D36AFD-192A-4D04-98C6-85011B9AB503}"/>
              </a:ext>
            </a:extLst>
          </p:cNvPr>
          <p:cNvSpPr>
            <a:spLocks noGrp="1"/>
          </p:cNvSpPr>
          <p:nvPr>
            <p:ph type="body" sz="quarter" idx="27" hasCustomPrompt="1"/>
          </p:nvPr>
        </p:nvSpPr>
        <p:spPr>
          <a:xfrm>
            <a:off x="10145925" y="5734051"/>
            <a:ext cx="1119603" cy="232022"/>
          </a:xfrm>
        </p:spPr>
        <p:txBody>
          <a:bodyPr anchor="b">
            <a:normAutofit/>
          </a:bodyPr>
          <a:lstStyle>
            <a:lvl1pPr marL="0" indent="0" algn="ctr">
              <a:buNone/>
              <a:defRPr sz="1200" b="1">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
        <p:nvSpPr>
          <p:cNvPr id="107" name="titulo_variable4">
            <a:extLst>
              <a:ext uri="{FF2B5EF4-FFF2-40B4-BE49-F238E27FC236}">
                <a16:creationId xmlns:a16="http://schemas.microsoft.com/office/drawing/2014/main" xmlns="" id="{B4285C45-2491-4CEC-896A-624E10BCF03B}"/>
              </a:ext>
            </a:extLst>
          </p:cNvPr>
          <p:cNvSpPr>
            <a:spLocks noGrp="1"/>
          </p:cNvSpPr>
          <p:nvPr>
            <p:ph type="body" sz="quarter" idx="28" hasCustomPrompt="1"/>
          </p:nvPr>
        </p:nvSpPr>
        <p:spPr>
          <a:xfrm>
            <a:off x="5810249" y="5508874"/>
            <a:ext cx="4198852" cy="460375"/>
          </a:xfrm>
        </p:spPr>
        <p:txBody>
          <a:bodyPr anchor="b">
            <a:normAutofit/>
          </a:bodyPr>
          <a:lstStyle>
            <a:lvl1pPr marL="0" indent="0">
              <a:lnSpc>
                <a:spcPts val="700"/>
              </a:lnSpc>
              <a:spcBef>
                <a:spcPts val="600"/>
              </a:spcBef>
              <a:buNone/>
              <a:defRPr sz="100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sp>
        <p:nvSpPr>
          <p:cNvPr id="7" name="Marcador de texto 6">
            <a:extLst>
              <a:ext uri="{FF2B5EF4-FFF2-40B4-BE49-F238E27FC236}">
                <a16:creationId xmlns:a16="http://schemas.microsoft.com/office/drawing/2014/main" xmlns="" id="{420CCD28-A6E7-4FA5-9EAB-A4ED2CA77E3C}"/>
              </a:ext>
            </a:extLst>
          </p:cNvPr>
          <p:cNvSpPr>
            <a:spLocks noGrp="1"/>
          </p:cNvSpPr>
          <p:nvPr>
            <p:ph type="body" sz="quarter" idx="29" hasCustomPrompt="1"/>
          </p:nvPr>
        </p:nvSpPr>
        <p:spPr>
          <a:xfrm>
            <a:off x="849600" y="6475363"/>
            <a:ext cx="4530440" cy="265112"/>
          </a:xfrm>
        </p:spPr>
        <p:txBody>
          <a:bodyPr>
            <a:normAutofit/>
          </a:bodyPr>
          <a:lstStyle>
            <a:lvl1pPr marL="0" indent="0">
              <a:buNone/>
              <a:defRPr sz="1000">
                <a:solidFill>
                  <a:srgbClr val="3B3838"/>
                </a:solidFill>
                <a:latin typeface="Montserrat" panose="00000500000000000000" pitchFamily="2" charset="0"/>
              </a:defRPr>
            </a:lvl1pPr>
            <a:lvl5pPr marL="1828800" indent="0">
              <a:buNone/>
              <a:defRPr/>
            </a:lvl5pPr>
          </a:lstStyle>
          <a:p>
            <a:pPr lvl="0"/>
            <a:r>
              <a:rPr lang="es-ES" dirty="0"/>
              <a:t>Pagina web</a:t>
            </a:r>
          </a:p>
        </p:txBody>
      </p:sp>
      <p:sp>
        <p:nvSpPr>
          <p:cNvPr id="54" name="Marcador de texto 6">
            <a:extLst>
              <a:ext uri="{FF2B5EF4-FFF2-40B4-BE49-F238E27FC236}">
                <a16:creationId xmlns:a16="http://schemas.microsoft.com/office/drawing/2014/main" xmlns="" id="{9C7565B0-5196-45ED-91E7-DFC1EA6EE496}"/>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solidFill>
                  <a:srgbClr val="3B3838"/>
                </a:solidFill>
                <a:latin typeface="Montserrat" panose="00000500000000000000" pitchFamily="2" charset="0"/>
              </a:defRPr>
            </a:lvl1pPr>
            <a:lvl5pPr marL="1828800" indent="0">
              <a:buNone/>
              <a:defRPr/>
            </a:lvl5pPr>
          </a:lstStyle>
          <a:p>
            <a:pPr lvl="0"/>
            <a:r>
              <a:rPr lang="es-ES" dirty="0"/>
              <a:t>No. pagina</a:t>
            </a:r>
          </a:p>
        </p:txBody>
      </p:sp>
      <p:sp>
        <p:nvSpPr>
          <p:cNvPr id="14" name="CuadroTexto 13">
            <a:extLst>
              <a:ext uri="{FF2B5EF4-FFF2-40B4-BE49-F238E27FC236}">
                <a16:creationId xmlns:a16="http://schemas.microsoft.com/office/drawing/2014/main" xmlns="" id="{F7A290F5-A4E4-4857-BDBC-74D306FF66ED}"/>
              </a:ext>
            </a:extLst>
          </p:cNvPr>
          <p:cNvSpPr txBox="1"/>
          <p:nvPr userDrawn="1"/>
        </p:nvSpPr>
        <p:spPr>
          <a:xfrm>
            <a:off x="900000" y="2876726"/>
            <a:ext cx="35133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MOVILIDAD: Índice único</a:t>
            </a:r>
          </a:p>
        </p:txBody>
      </p:sp>
      <p:sp>
        <p:nvSpPr>
          <p:cNvPr id="15" name="CuadroTexto 14">
            <a:extLst>
              <a:ext uri="{FF2B5EF4-FFF2-40B4-BE49-F238E27FC236}">
                <a16:creationId xmlns:a16="http://schemas.microsoft.com/office/drawing/2014/main" xmlns="" id="{8428D053-503D-414C-8534-D8994AC6B6CA}"/>
              </a:ext>
            </a:extLst>
          </p:cNvPr>
          <p:cNvSpPr txBox="1"/>
          <p:nvPr userDrawn="1"/>
        </p:nvSpPr>
        <p:spPr>
          <a:xfrm>
            <a:off x="5809153" y="2906632"/>
            <a:ext cx="4198849"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MOVILIDAD: Disminución de movilidad</a:t>
            </a:r>
          </a:p>
        </p:txBody>
      </p:sp>
      <p:sp>
        <p:nvSpPr>
          <p:cNvPr id="17" name="CuadroTexto 16">
            <a:extLst>
              <a:ext uri="{FF2B5EF4-FFF2-40B4-BE49-F238E27FC236}">
                <a16:creationId xmlns:a16="http://schemas.microsoft.com/office/drawing/2014/main" xmlns="" id="{4B54AE24-8AEB-42D4-8D19-97404ECA7C32}"/>
              </a:ext>
            </a:extLst>
          </p:cNvPr>
          <p:cNvSpPr txBox="1"/>
          <p:nvPr userDrawn="1"/>
        </p:nvSpPr>
        <p:spPr>
          <a:xfrm>
            <a:off x="5809151" y="3761610"/>
            <a:ext cx="41988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MOVILIDAD: Diferencia entre las últimas dos semanas</a:t>
            </a:r>
          </a:p>
        </p:txBody>
      </p:sp>
      <p:sp>
        <p:nvSpPr>
          <p:cNvPr id="18" name="CuadroTexto 17">
            <a:extLst>
              <a:ext uri="{FF2B5EF4-FFF2-40B4-BE49-F238E27FC236}">
                <a16:creationId xmlns:a16="http://schemas.microsoft.com/office/drawing/2014/main" xmlns="" id="{B0078E7F-CD8B-4CCD-9F7A-580A4D05859F}"/>
              </a:ext>
            </a:extLst>
          </p:cNvPr>
          <p:cNvSpPr txBox="1"/>
          <p:nvPr userDrawn="1"/>
        </p:nvSpPr>
        <p:spPr>
          <a:xfrm>
            <a:off x="5808732" y="4648474"/>
            <a:ext cx="41988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VULNERABILIDAD: Mínimos cuadrados parciales (PLS)</a:t>
            </a:r>
          </a:p>
        </p:txBody>
      </p:sp>
      <p:sp>
        <p:nvSpPr>
          <p:cNvPr id="20" name="CuadroTexto 19">
            <a:extLst>
              <a:ext uri="{FF2B5EF4-FFF2-40B4-BE49-F238E27FC236}">
                <a16:creationId xmlns:a16="http://schemas.microsoft.com/office/drawing/2014/main" xmlns="" id="{17656C13-2E0D-4A58-83E1-1612C1D940AF}"/>
              </a:ext>
            </a:extLst>
          </p:cNvPr>
          <p:cNvSpPr txBox="1"/>
          <p:nvPr userDrawn="1"/>
        </p:nvSpPr>
        <p:spPr>
          <a:xfrm>
            <a:off x="5808732" y="5513045"/>
            <a:ext cx="4198851" cy="253916"/>
          </a:xfrm>
          <a:prstGeom prst="rect">
            <a:avLst/>
          </a:prstGeom>
          <a:noFill/>
        </p:spPr>
        <p:txBody>
          <a:bodyPr wrap="square" rtlCol="0">
            <a:spAutoFit/>
          </a:bodyPr>
          <a:lstStyle/>
          <a:p>
            <a:r>
              <a:rPr lang="es-MX" sz="1050" b="1" dirty="0">
                <a:solidFill>
                  <a:srgbClr val="3B3838"/>
                </a:solidFill>
                <a:latin typeface="Montserrat" panose="00000500000000000000" pitchFamily="2" charset="0"/>
              </a:rPr>
              <a:t>VULNERABILIDAD: Componentes principales (PCA)</a:t>
            </a:r>
          </a:p>
        </p:txBody>
      </p:sp>
      <p:sp>
        <p:nvSpPr>
          <p:cNvPr id="4" name="CuadroTexto 3">
            <a:extLst>
              <a:ext uri="{FF2B5EF4-FFF2-40B4-BE49-F238E27FC236}">
                <a16:creationId xmlns:a16="http://schemas.microsoft.com/office/drawing/2014/main" xmlns="" id="{4C314974-066F-426E-8426-78AB2F587320}"/>
              </a:ext>
            </a:extLst>
          </p:cNvPr>
          <p:cNvSpPr txBox="1"/>
          <p:nvPr userDrawn="1"/>
        </p:nvSpPr>
        <p:spPr>
          <a:xfrm>
            <a:off x="8117864" y="6206718"/>
            <a:ext cx="3345467" cy="230832"/>
          </a:xfrm>
          <a:prstGeom prst="rect">
            <a:avLst/>
          </a:prstGeom>
          <a:noFill/>
        </p:spPr>
        <p:txBody>
          <a:bodyPr wrap="square" rtlCol="0">
            <a:spAutoFit/>
          </a:bodyPr>
          <a:lstStyle/>
          <a:p>
            <a:pPr algn="r"/>
            <a:r>
              <a:rPr lang="es-MX" sz="900" dirty="0">
                <a:solidFill>
                  <a:schemeClr val="tx1">
                    <a:lumMod val="85000"/>
                    <a:lumOff val="15000"/>
                  </a:schemeClr>
                </a:solidFill>
                <a:latin typeface="Montserrat Medium" pitchFamily="2" charset="77"/>
              </a:rPr>
              <a:t>*VER NOTAS EN DIAPOSITIVA 9 </a:t>
            </a:r>
          </a:p>
        </p:txBody>
      </p:sp>
      <p:sp>
        <p:nvSpPr>
          <p:cNvPr id="61" name="CuadroTexto 60">
            <a:extLst>
              <a:ext uri="{FF2B5EF4-FFF2-40B4-BE49-F238E27FC236}">
                <a16:creationId xmlns:a16="http://schemas.microsoft.com/office/drawing/2014/main" xmlns="" id="{D7C0C3FF-51AE-4EF4-BFF9-48B169310E5D}"/>
              </a:ext>
            </a:extLst>
          </p:cNvPr>
          <p:cNvSpPr txBox="1"/>
          <p:nvPr userDrawn="1"/>
        </p:nvSpPr>
        <p:spPr>
          <a:xfrm>
            <a:off x="900000" y="1711484"/>
            <a:ext cx="4198849" cy="253916"/>
          </a:xfrm>
          <a:prstGeom prst="rect">
            <a:avLst/>
          </a:prstGeom>
          <a:noFill/>
        </p:spPr>
        <p:txBody>
          <a:bodyPr wrap="square" rtlCol="0" anchor="ctr">
            <a:spAutoFit/>
          </a:bodyPr>
          <a:lstStyle/>
          <a:p>
            <a:r>
              <a:rPr lang="es-MX" sz="1050" b="1" dirty="0">
                <a:solidFill>
                  <a:srgbClr val="3B3838"/>
                </a:solidFill>
                <a:latin typeface="Montserrat" panose="00000500000000000000" pitchFamily="2" charset="0"/>
              </a:rPr>
              <a:t>Tablero de </a:t>
            </a:r>
            <a:r>
              <a:rPr lang="es-MX" sz="1050" b="1" baseline="0" dirty="0">
                <a:solidFill>
                  <a:srgbClr val="3B3838"/>
                </a:solidFill>
                <a:latin typeface="Montserrat" panose="00000500000000000000" pitchFamily="2" charset="0"/>
              </a:rPr>
              <a:t>datos</a:t>
            </a:r>
            <a:r>
              <a:rPr lang="es-MX" sz="1050" b="1" dirty="0">
                <a:solidFill>
                  <a:srgbClr val="3B3838"/>
                </a:solidFill>
                <a:latin typeface="Montserrat" panose="00000500000000000000" pitchFamily="2" charset="0"/>
              </a:rPr>
              <a:t> generales</a:t>
            </a:r>
          </a:p>
        </p:txBody>
      </p:sp>
      <p:sp>
        <p:nvSpPr>
          <p:cNvPr id="62" name="Rectángulo redondeado 20">
            <a:extLst>
              <a:ext uri="{FF2B5EF4-FFF2-40B4-BE49-F238E27FC236}">
                <a16:creationId xmlns:a16="http://schemas.microsoft.com/office/drawing/2014/main" xmlns="" id="{39F64242-A719-4EC0-AA27-1FC14A19E778}"/>
              </a:ext>
            </a:extLst>
          </p:cNvPr>
          <p:cNvSpPr/>
          <p:nvPr userDrawn="1"/>
        </p:nvSpPr>
        <p:spPr>
          <a:xfrm>
            <a:off x="849600" y="1675084"/>
            <a:ext cx="10502615" cy="101520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valor_variable3">
            <a:extLst>
              <a:ext uri="{FF2B5EF4-FFF2-40B4-BE49-F238E27FC236}">
                <a16:creationId xmlns:a16="http://schemas.microsoft.com/office/drawing/2014/main" xmlns="" id="{8EACD056-5D45-4A39-8A9B-1284B3F3050C}"/>
              </a:ext>
            </a:extLst>
          </p:cNvPr>
          <p:cNvSpPr>
            <a:spLocks noGrp="1"/>
          </p:cNvSpPr>
          <p:nvPr>
            <p:ph type="body" sz="quarter" idx="32" hasCustomPrompt="1"/>
          </p:nvPr>
        </p:nvSpPr>
        <p:spPr>
          <a:xfrm>
            <a:off x="10139576" y="4680224"/>
            <a:ext cx="1119603" cy="219076"/>
          </a:xfrm>
        </p:spPr>
        <p:txBody>
          <a:bodyPr anchor="b">
            <a:normAutofit/>
          </a:bodyPr>
          <a:lstStyle>
            <a:lvl1pPr marL="0" indent="0" algn="ctr">
              <a:buNone/>
              <a:defRPr sz="1000" b="0">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
        <p:nvSpPr>
          <p:cNvPr id="65" name="valor_variable3">
            <a:extLst>
              <a:ext uri="{FF2B5EF4-FFF2-40B4-BE49-F238E27FC236}">
                <a16:creationId xmlns:a16="http://schemas.microsoft.com/office/drawing/2014/main" xmlns="" id="{D0470C23-66D8-4387-BE49-9BC2DDC58310}"/>
              </a:ext>
            </a:extLst>
          </p:cNvPr>
          <p:cNvSpPr>
            <a:spLocks noGrp="1"/>
          </p:cNvSpPr>
          <p:nvPr>
            <p:ph type="body" sz="quarter" idx="33" hasCustomPrompt="1"/>
          </p:nvPr>
        </p:nvSpPr>
        <p:spPr>
          <a:xfrm>
            <a:off x="10139576" y="5546974"/>
            <a:ext cx="1119603" cy="219076"/>
          </a:xfrm>
        </p:spPr>
        <p:txBody>
          <a:bodyPr anchor="b">
            <a:normAutofit/>
          </a:bodyPr>
          <a:lstStyle>
            <a:lvl1pPr marL="0" indent="0" algn="ctr">
              <a:buNone/>
              <a:defRPr sz="1000" b="0">
                <a:solidFill>
                  <a:srgbClr val="3B3838"/>
                </a:solidFill>
                <a:latin typeface="Montserrat" panose="00000500000000000000" pitchFamily="2" charset="0"/>
                <a:cs typeface="Arial" panose="020B0604020202020204" pitchFamily="34" charset="0"/>
              </a:defRPr>
            </a:lvl1pPr>
          </a:lstStyle>
          <a:p>
            <a:pPr lvl="0"/>
            <a:r>
              <a:rPr lang="es-MX" dirty="0"/>
              <a:t>Otro texto</a:t>
            </a:r>
          </a:p>
        </p:txBody>
      </p:sp>
      <p:sp>
        <p:nvSpPr>
          <p:cNvPr id="6" name="CuadroTexto 5">
            <a:extLst>
              <a:ext uri="{FF2B5EF4-FFF2-40B4-BE49-F238E27FC236}">
                <a16:creationId xmlns:a16="http://schemas.microsoft.com/office/drawing/2014/main" xmlns="" id="{C6CC040C-B685-2148-8530-8B34A2B70774}"/>
              </a:ext>
            </a:extLst>
          </p:cNvPr>
          <p:cNvSpPr txBox="1"/>
          <p:nvPr userDrawn="1"/>
        </p:nvSpPr>
        <p:spPr>
          <a:xfrm>
            <a:off x="900000" y="1892300"/>
            <a:ext cx="5196000" cy="246221"/>
          </a:xfrm>
          <a:prstGeom prst="rect">
            <a:avLst/>
          </a:prstGeom>
          <a:noFill/>
        </p:spPr>
        <p:txBody>
          <a:bodyPr wrap="square" rtlCol="0">
            <a:spAutoFit/>
          </a:bodyPr>
          <a:lstStyle/>
          <a:p>
            <a:r>
              <a:rPr lang="es-MX" sz="1000" baseline="0" dirty="0">
                <a:solidFill>
                  <a:srgbClr val="3B3838"/>
                </a:solidFill>
                <a:latin typeface="Montserrat" pitchFamily="2" charset="77"/>
              </a:rPr>
              <a:t>Sin información</a:t>
            </a:r>
          </a:p>
        </p:txBody>
      </p:sp>
    </p:spTree>
    <p:extLst>
      <p:ext uri="{BB962C8B-B14F-4D97-AF65-F5344CB8AC3E}">
        <p14:creationId xmlns:p14="http://schemas.microsoft.com/office/powerpoint/2010/main" val="3556952991"/>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fica_completa">
    <p:spTree>
      <p:nvGrpSpPr>
        <p:cNvPr id="1" name=""/>
        <p:cNvGrpSpPr/>
        <p:nvPr/>
      </p:nvGrpSpPr>
      <p:grpSpPr>
        <a:xfrm>
          <a:off x="0" y="0"/>
          <a:ext cx="0" cy="0"/>
          <a:chOff x="0" y="0"/>
          <a:chExt cx="0" cy="0"/>
        </a:xfrm>
      </p:grpSpPr>
      <p:sp>
        <p:nvSpPr>
          <p:cNvPr id="2" name="titulo_estado">
            <a:extLst>
              <a:ext uri="{FF2B5EF4-FFF2-40B4-BE49-F238E27FC236}">
                <a16:creationId xmlns:a16="http://schemas.microsoft.com/office/drawing/2014/main" xmlns="" id="{1BFB1A73-6A07-4DFD-B298-3474079D5E9A}"/>
              </a:ext>
            </a:extLst>
          </p:cNvPr>
          <p:cNvSpPr>
            <a:spLocks noGrp="1"/>
          </p:cNvSpPr>
          <p:nvPr>
            <p:ph type="title"/>
          </p:nvPr>
        </p:nvSpPr>
        <p:spPr>
          <a:xfrm>
            <a:off x="851185" y="1186308"/>
            <a:ext cx="10515600" cy="477392"/>
          </a:xfrm>
        </p:spPr>
        <p:txBody>
          <a:bodyPr>
            <a:normAutofit/>
          </a:bodyPr>
          <a:lstStyle>
            <a:lvl1pPr>
              <a:defRPr sz="240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pic>
        <p:nvPicPr>
          <p:cNvPr id="7" name="Imagen 6">
            <a:extLst>
              <a:ext uri="{FF2B5EF4-FFF2-40B4-BE49-F238E27FC236}">
                <a16:creationId xmlns:a16="http://schemas.microsoft.com/office/drawing/2014/main" xmlns="" id="{75987677-65E9-4A52-B1DD-84A2B277E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0" y="1800000"/>
            <a:ext cx="10476000" cy="4549442"/>
          </a:xfrm>
          <a:prstGeom prst="rect">
            <a:avLst/>
          </a:prstGeom>
        </p:spPr>
      </p:pic>
      <p:sp>
        <p:nvSpPr>
          <p:cNvPr id="9" name="figura_grafico1">
            <a:extLst>
              <a:ext uri="{FF2B5EF4-FFF2-40B4-BE49-F238E27FC236}">
                <a16:creationId xmlns:a16="http://schemas.microsoft.com/office/drawing/2014/main" xmlns="" id="{A484B39F-17B3-425A-87C4-08B594E9A73E}"/>
              </a:ext>
            </a:extLst>
          </p:cNvPr>
          <p:cNvSpPr>
            <a:spLocks noGrp="1"/>
          </p:cNvSpPr>
          <p:nvPr>
            <p:ph type="pic" sz="quarter" idx="13"/>
          </p:nvPr>
        </p:nvSpPr>
        <p:spPr>
          <a:xfrm>
            <a:off x="1025245" y="2515297"/>
            <a:ext cx="10087256" cy="3669603"/>
          </a:xfrm>
        </p:spPr>
        <p:txBody>
          <a:bodyPr/>
          <a:lstStyle>
            <a:lvl1pPr>
              <a:defRPr>
                <a:latin typeface="Arial" panose="020B0604020202020204" pitchFamily="34" charset="0"/>
                <a:cs typeface="Arial" panose="020B0604020202020204" pitchFamily="34" charset="0"/>
              </a:defRPr>
            </a:lvl1pPr>
          </a:lstStyle>
          <a:p>
            <a:endParaRPr lang="es-MX" dirty="0"/>
          </a:p>
        </p:txBody>
      </p:sp>
      <p:sp>
        <p:nvSpPr>
          <p:cNvPr id="8" name="Marcador de texto 6">
            <a:extLst>
              <a:ext uri="{FF2B5EF4-FFF2-40B4-BE49-F238E27FC236}">
                <a16:creationId xmlns:a16="http://schemas.microsoft.com/office/drawing/2014/main" xmlns="" id="{B5BA9908-DC39-49F6-9159-BC2ABFC82CBE}"/>
              </a:ext>
            </a:extLst>
          </p:cNvPr>
          <p:cNvSpPr>
            <a:spLocks noGrp="1"/>
          </p:cNvSpPr>
          <p:nvPr>
            <p:ph type="body" sz="quarter" idx="29" hasCustomPrompt="1"/>
          </p:nvPr>
        </p:nvSpPr>
        <p:spPr>
          <a:xfrm>
            <a:off x="851185" y="6475363"/>
            <a:ext cx="4528535" cy="265112"/>
          </a:xfrm>
        </p:spPr>
        <p:txBody>
          <a:bodyPr>
            <a:normAutofit/>
          </a:bodyPr>
          <a:lstStyle>
            <a:lvl1pPr marL="0" indent="0">
              <a:buNone/>
              <a:defRPr sz="1000">
                <a:latin typeface="Montserrat" panose="00000500000000000000" pitchFamily="2" charset="0"/>
              </a:defRPr>
            </a:lvl1pPr>
            <a:lvl5pPr marL="1828800" indent="0">
              <a:buNone/>
              <a:defRPr/>
            </a:lvl5pPr>
          </a:lstStyle>
          <a:p>
            <a:pPr lvl="0"/>
            <a:r>
              <a:rPr lang="es-ES" dirty="0"/>
              <a:t>Pagina web</a:t>
            </a:r>
          </a:p>
        </p:txBody>
      </p:sp>
      <p:sp>
        <p:nvSpPr>
          <p:cNvPr id="13" name="Marcador de texto 6">
            <a:extLst>
              <a:ext uri="{FF2B5EF4-FFF2-40B4-BE49-F238E27FC236}">
                <a16:creationId xmlns:a16="http://schemas.microsoft.com/office/drawing/2014/main" xmlns="" id="{972FF34E-3571-4D2A-899E-8E782ADADF1F}"/>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latin typeface="Montserrat" panose="00000500000000000000" pitchFamily="2" charset="0"/>
              </a:defRPr>
            </a:lvl1pPr>
            <a:lvl5pPr marL="1828800" indent="0">
              <a:buNone/>
              <a:defRPr/>
            </a:lvl5pPr>
          </a:lstStyle>
          <a:p>
            <a:pPr lvl="0"/>
            <a:r>
              <a:rPr lang="es-ES" dirty="0"/>
              <a:t>No. pagina</a:t>
            </a:r>
          </a:p>
        </p:txBody>
      </p:sp>
      <p:sp>
        <p:nvSpPr>
          <p:cNvPr id="10" name="Marcador de texto 13">
            <a:extLst>
              <a:ext uri="{FF2B5EF4-FFF2-40B4-BE49-F238E27FC236}">
                <a16:creationId xmlns:a16="http://schemas.microsoft.com/office/drawing/2014/main" xmlns="" id="{F9B00F0F-88D0-4E20-A639-C938142EE59F}"/>
              </a:ext>
            </a:extLst>
          </p:cNvPr>
          <p:cNvSpPr>
            <a:spLocks noGrp="1"/>
          </p:cNvSpPr>
          <p:nvPr>
            <p:ph type="body" sz="quarter" idx="15" hasCustomPrompt="1"/>
          </p:nvPr>
        </p:nvSpPr>
        <p:spPr>
          <a:xfrm>
            <a:off x="1008000" y="1944000"/>
            <a:ext cx="10087256" cy="291600"/>
          </a:xfrm>
        </p:spPr>
        <p:txBody>
          <a:bodyPr anchor="t" anchorCtr="0">
            <a:noAutofit/>
          </a:bodyPr>
          <a:lstStyle>
            <a:lvl1pPr marL="0" indent="0">
              <a:lnSpc>
                <a:spcPct val="100000"/>
              </a:lnSpc>
              <a:spcBef>
                <a:spcPts val="0"/>
              </a:spcBef>
              <a:buNone/>
              <a:defRPr sz="1300" b="1">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12" name="Marcador de texto 15">
            <a:extLst>
              <a:ext uri="{FF2B5EF4-FFF2-40B4-BE49-F238E27FC236}">
                <a16:creationId xmlns:a16="http://schemas.microsoft.com/office/drawing/2014/main" xmlns="" id="{9E7919D8-7E1C-4E63-A096-A53FDCD9D362}"/>
              </a:ext>
            </a:extLst>
          </p:cNvPr>
          <p:cNvSpPr>
            <a:spLocks noGrp="1"/>
          </p:cNvSpPr>
          <p:nvPr>
            <p:ph type="body" sz="quarter" idx="16" hasCustomPrompt="1"/>
          </p:nvPr>
        </p:nvSpPr>
        <p:spPr>
          <a:xfrm>
            <a:off x="1008000" y="2268192"/>
            <a:ext cx="10086939" cy="208800"/>
          </a:xfrm>
        </p:spPr>
        <p:txBody>
          <a:bodyPr>
            <a:normAutofit/>
          </a:bodyPr>
          <a:lstStyle>
            <a:lvl1pPr marL="0" indent="0">
              <a:lnSpc>
                <a:spcPts val="800"/>
              </a:lnSpc>
              <a:spcBef>
                <a:spcPts val="600"/>
              </a:spcBef>
              <a:buNone/>
              <a:defRPr sz="1050">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Tree>
    <p:extLst>
      <p:ext uri="{BB962C8B-B14F-4D97-AF65-F5344CB8AC3E}">
        <p14:creationId xmlns:p14="http://schemas.microsoft.com/office/powerpoint/2010/main" val="404799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ca_completa_vacia">
    <p:spTree>
      <p:nvGrpSpPr>
        <p:cNvPr id="1" name=""/>
        <p:cNvGrpSpPr/>
        <p:nvPr/>
      </p:nvGrpSpPr>
      <p:grpSpPr>
        <a:xfrm>
          <a:off x="0" y="0"/>
          <a:ext cx="0" cy="0"/>
          <a:chOff x="0" y="0"/>
          <a:chExt cx="0" cy="0"/>
        </a:xfrm>
      </p:grpSpPr>
      <p:sp>
        <p:nvSpPr>
          <p:cNvPr id="2" name="titulo_estado">
            <a:extLst>
              <a:ext uri="{FF2B5EF4-FFF2-40B4-BE49-F238E27FC236}">
                <a16:creationId xmlns:a16="http://schemas.microsoft.com/office/drawing/2014/main" xmlns="" id="{1BFB1A73-6A07-4DFD-B298-3474079D5E9A}"/>
              </a:ext>
            </a:extLst>
          </p:cNvPr>
          <p:cNvSpPr>
            <a:spLocks noGrp="1"/>
          </p:cNvSpPr>
          <p:nvPr>
            <p:ph type="title"/>
          </p:nvPr>
        </p:nvSpPr>
        <p:spPr>
          <a:xfrm>
            <a:off x="851185" y="1186308"/>
            <a:ext cx="10515600" cy="477392"/>
          </a:xfrm>
        </p:spPr>
        <p:txBody>
          <a:bodyPr>
            <a:normAutofit/>
          </a:bodyPr>
          <a:lstStyle>
            <a:lvl1pPr>
              <a:defRPr sz="2400" baseline="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pic>
        <p:nvPicPr>
          <p:cNvPr id="7" name="Imagen 6">
            <a:extLst>
              <a:ext uri="{FF2B5EF4-FFF2-40B4-BE49-F238E27FC236}">
                <a16:creationId xmlns:a16="http://schemas.microsoft.com/office/drawing/2014/main" xmlns="" id="{75987677-65E9-4A52-B1DD-84A2B277E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999" y="1800000"/>
            <a:ext cx="10476000" cy="4471297"/>
          </a:xfrm>
          <a:prstGeom prst="rect">
            <a:avLst/>
          </a:prstGeom>
        </p:spPr>
      </p:pic>
      <p:sp>
        <p:nvSpPr>
          <p:cNvPr id="8" name="Marcador de texto 6">
            <a:extLst>
              <a:ext uri="{FF2B5EF4-FFF2-40B4-BE49-F238E27FC236}">
                <a16:creationId xmlns:a16="http://schemas.microsoft.com/office/drawing/2014/main" xmlns="" id="{B5BA9908-DC39-49F6-9159-BC2ABFC82CBE}"/>
              </a:ext>
            </a:extLst>
          </p:cNvPr>
          <p:cNvSpPr>
            <a:spLocks noGrp="1"/>
          </p:cNvSpPr>
          <p:nvPr>
            <p:ph type="body" sz="quarter" idx="29" hasCustomPrompt="1"/>
          </p:nvPr>
        </p:nvSpPr>
        <p:spPr>
          <a:xfrm>
            <a:off x="851185" y="6475363"/>
            <a:ext cx="4528535" cy="265112"/>
          </a:xfrm>
        </p:spPr>
        <p:txBody>
          <a:bodyPr>
            <a:normAutofit/>
          </a:bodyPr>
          <a:lstStyle>
            <a:lvl1pPr marL="0" indent="0">
              <a:buNone/>
              <a:defRPr sz="1000">
                <a:latin typeface="Montserrat" panose="00000500000000000000" pitchFamily="2" charset="0"/>
              </a:defRPr>
            </a:lvl1pPr>
            <a:lvl5pPr marL="1828800" indent="0">
              <a:buNone/>
              <a:defRPr/>
            </a:lvl5pPr>
          </a:lstStyle>
          <a:p>
            <a:pPr lvl="0"/>
            <a:r>
              <a:rPr lang="es-ES" dirty="0"/>
              <a:t>Pagina web</a:t>
            </a:r>
          </a:p>
        </p:txBody>
      </p:sp>
      <p:sp>
        <p:nvSpPr>
          <p:cNvPr id="13" name="Marcador de texto 6">
            <a:extLst>
              <a:ext uri="{FF2B5EF4-FFF2-40B4-BE49-F238E27FC236}">
                <a16:creationId xmlns:a16="http://schemas.microsoft.com/office/drawing/2014/main" xmlns="" id="{972FF34E-3571-4D2A-899E-8E782ADADF1F}"/>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latin typeface="Montserrat" panose="00000500000000000000" pitchFamily="2" charset="0"/>
              </a:defRPr>
            </a:lvl1pPr>
            <a:lvl5pPr marL="1828800" indent="0">
              <a:buNone/>
              <a:defRPr/>
            </a:lvl5pPr>
          </a:lstStyle>
          <a:p>
            <a:pPr lvl="0"/>
            <a:r>
              <a:rPr lang="es-ES" dirty="0"/>
              <a:t>No. pagina</a:t>
            </a:r>
          </a:p>
        </p:txBody>
      </p:sp>
      <p:sp>
        <p:nvSpPr>
          <p:cNvPr id="10" name="Marcador de texto 13">
            <a:extLst>
              <a:ext uri="{FF2B5EF4-FFF2-40B4-BE49-F238E27FC236}">
                <a16:creationId xmlns:a16="http://schemas.microsoft.com/office/drawing/2014/main" xmlns="" id="{F9B00F0F-88D0-4E20-A639-C938142EE59F}"/>
              </a:ext>
            </a:extLst>
          </p:cNvPr>
          <p:cNvSpPr>
            <a:spLocks noGrp="1"/>
          </p:cNvSpPr>
          <p:nvPr>
            <p:ph type="body" sz="quarter" idx="15" hasCustomPrompt="1"/>
          </p:nvPr>
        </p:nvSpPr>
        <p:spPr>
          <a:xfrm>
            <a:off x="1008000" y="1944000"/>
            <a:ext cx="10087256" cy="291600"/>
          </a:xfrm>
        </p:spPr>
        <p:txBody>
          <a:bodyPr anchor="t" anchorCtr="0">
            <a:noAutofit/>
          </a:bodyPr>
          <a:lstStyle>
            <a:lvl1pPr marL="0" indent="0">
              <a:lnSpc>
                <a:spcPct val="100000"/>
              </a:lnSpc>
              <a:spcBef>
                <a:spcPts val="0"/>
              </a:spcBef>
              <a:buNone/>
              <a:defRPr sz="1300" b="1" baseline="0">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3" name="CuadroTexto 2">
            <a:extLst>
              <a:ext uri="{FF2B5EF4-FFF2-40B4-BE49-F238E27FC236}">
                <a16:creationId xmlns:a16="http://schemas.microsoft.com/office/drawing/2014/main" xmlns="" id="{F11562E6-49E7-6C46-B584-94BBCB0DDF01}"/>
              </a:ext>
            </a:extLst>
          </p:cNvPr>
          <p:cNvSpPr txBox="1"/>
          <p:nvPr userDrawn="1"/>
        </p:nvSpPr>
        <p:spPr>
          <a:xfrm>
            <a:off x="1008000" y="2196000"/>
            <a:ext cx="10087256" cy="208800"/>
          </a:xfrm>
          <a:prstGeom prst="rect">
            <a:avLst/>
          </a:prstGeom>
          <a:noFill/>
        </p:spPr>
        <p:txBody>
          <a:bodyPr wrap="square" rtlCol="0">
            <a:spAutoFit/>
          </a:bodyPr>
          <a:lstStyle/>
          <a:p>
            <a:r>
              <a:rPr lang="es-MX" sz="1200" baseline="0" dirty="0">
                <a:solidFill>
                  <a:schemeClr val="tx1">
                    <a:lumMod val="50000"/>
                    <a:lumOff val="50000"/>
                  </a:schemeClr>
                </a:solidFill>
                <a:latin typeface="Montserrat Light"/>
              </a:rPr>
              <a:t>Sin información</a:t>
            </a:r>
          </a:p>
        </p:txBody>
      </p:sp>
    </p:spTree>
    <p:extLst>
      <p:ext uri="{BB962C8B-B14F-4D97-AF65-F5344CB8AC3E}">
        <p14:creationId xmlns:p14="http://schemas.microsoft.com/office/powerpoint/2010/main" val="111218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ca_rt">
    <p:spTree>
      <p:nvGrpSpPr>
        <p:cNvPr id="1" name=""/>
        <p:cNvGrpSpPr/>
        <p:nvPr/>
      </p:nvGrpSpPr>
      <p:grpSpPr>
        <a:xfrm>
          <a:off x="0" y="0"/>
          <a:ext cx="0" cy="0"/>
          <a:chOff x="0" y="0"/>
          <a:chExt cx="0" cy="0"/>
        </a:xfrm>
      </p:grpSpPr>
      <p:sp>
        <p:nvSpPr>
          <p:cNvPr id="2" name="titulo_estado">
            <a:extLst>
              <a:ext uri="{FF2B5EF4-FFF2-40B4-BE49-F238E27FC236}">
                <a16:creationId xmlns:a16="http://schemas.microsoft.com/office/drawing/2014/main" xmlns="" id="{1BFB1A73-6A07-4DFD-B298-3474079D5E9A}"/>
              </a:ext>
            </a:extLst>
          </p:cNvPr>
          <p:cNvSpPr>
            <a:spLocks noGrp="1"/>
          </p:cNvSpPr>
          <p:nvPr>
            <p:ph type="title"/>
          </p:nvPr>
        </p:nvSpPr>
        <p:spPr>
          <a:xfrm>
            <a:off x="849600" y="1186308"/>
            <a:ext cx="10453800" cy="477392"/>
          </a:xfrm>
        </p:spPr>
        <p:txBody>
          <a:bodyPr>
            <a:normAutofit/>
          </a:bodyPr>
          <a:lstStyle>
            <a:lvl1pPr>
              <a:defRPr sz="2400" baseline="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pic>
        <p:nvPicPr>
          <p:cNvPr id="7" name="Imagen 6">
            <a:extLst>
              <a:ext uri="{FF2B5EF4-FFF2-40B4-BE49-F238E27FC236}">
                <a16:creationId xmlns:a16="http://schemas.microsoft.com/office/drawing/2014/main" xmlns="" id="{75987677-65E9-4A52-B1DD-84A2B277E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0" y="1799999"/>
            <a:ext cx="10476000" cy="4498540"/>
          </a:xfrm>
          <a:prstGeom prst="rect">
            <a:avLst/>
          </a:prstGeom>
        </p:spPr>
      </p:pic>
      <p:sp>
        <p:nvSpPr>
          <p:cNvPr id="9" name="figura_grafico1">
            <a:extLst>
              <a:ext uri="{FF2B5EF4-FFF2-40B4-BE49-F238E27FC236}">
                <a16:creationId xmlns:a16="http://schemas.microsoft.com/office/drawing/2014/main" xmlns="" id="{A484B39F-17B3-425A-87C4-08B594E9A73E}"/>
              </a:ext>
            </a:extLst>
          </p:cNvPr>
          <p:cNvSpPr>
            <a:spLocks noGrp="1"/>
          </p:cNvSpPr>
          <p:nvPr>
            <p:ph type="pic" sz="quarter" idx="13"/>
          </p:nvPr>
        </p:nvSpPr>
        <p:spPr>
          <a:xfrm>
            <a:off x="1032436" y="2732105"/>
            <a:ext cx="6136070" cy="3452796"/>
          </a:xfrm>
        </p:spPr>
        <p:txBody>
          <a:bodyPr/>
          <a:lstStyle>
            <a:lvl1pPr>
              <a:defRPr>
                <a:solidFill>
                  <a:srgbClr val="3B3838"/>
                </a:solidFill>
                <a:latin typeface="Arial" panose="020B0604020202020204" pitchFamily="34" charset="0"/>
                <a:cs typeface="Arial" panose="020B0604020202020204" pitchFamily="34" charset="0"/>
              </a:defRPr>
            </a:lvl1pPr>
          </a:lstStyle>
          <a:p>
            <a:endParaRPr lang="es-MX" dirty="0"/>
          </a:p>
        </p:txBody>
      </p:sp>
      <p:sp>
        <p:nvSpPr>
          <p:cNvPr id="11" name="descripcion_grafico1">
            <a:extLst>
              <a:ext uri="{FF2B5EF4-FFF2-40B4-BE49-F238E27FC236}">
                <a16:creationId xmlns:a16="http://schemas.microsoft.com/office/drawing/2014/main" xmlns="" id="{3385243A-0C51-4232-8BDA-20AB2EEF8C27}"/>
              </a:ext>
            </a:extLst>
          </p:cNvPr>
          <p:cNvSpPr>
            <a:spLocks noGrp="1"/>
          </p:cNvSpPr>
          <p:nvPr>
            <p:ph type="body" sz="quarter" idx="14" hasCustomPrompt="1"/>
          </p:nvPr>
        </p:nvSpPr>
        <p:spPr>
          <a:xfrm>
            <a:off x="1008000" y="2196000"/>
            <a:ext cx="8910320" cy="208326"/>
          </a:xfrm>
        </p:spPr>
        <p:txBody>
          <a:bodyPr anchor="ctr">
            <a:noAutofit/>
          </a:bodyPr>
          <a:lstStyle>
            <a:lvl1pPr marL="0" indent="0">
              <a:lnSpc>
                <a:spcPts val="900"/>
              </a:lnSpc>
              <a:spcBef>
                <a:spcPts val="600"/>
              </a:spcBef>
              <a:buNone/>
              <a:defRPr sz="1050" baseline="0">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13" name="datos_grafico1">
            <a:extLst>
              <a:ext uri="{FF2B5EF4-FFF2-40B4-BE49-F238E27FC236}">
                <a16:creationId xmlns:a16="http://schemas.microsoft.com/office/drawing/2014/main" xmlns="" id="{01FC0823-F338-4C2F-AAED-D480006FF44F}"/>
              </a:ext>
            </a:extLst>
          </p:cNvPr>
          <p:cNvSpPr>
            <a:spLocks noGrp="1"/>
          </p:cNvSpPr>
          <p:nvPr>
            <p:ph type="body" sz="quarter" idx="15" hasCustomPrompt="1"/>
          </p:nvPr>
        </p:nvSpPr>
        <p:spPr>
          <a:xfrm>
            <a:off x="1008000" y="2449150"/>
            <a:ext cx="8883426" cy="208326"/>
          </a:xfrm>
        </p:spPr>
        <p:txBody>
          <a:bodyPr>
            <a:normAutofit/>
          </a:bodyPr>
          <a:lstStyle>
            <a:lvl1pPr marL="0" indent="0">
              <a:lnSpc>
                <a:spcPts val="900"/>
              </a:lnSpc>
              <a:spcBef>
                <a:spcPts val="600"/>
              </a:spcBef>
              <a:buNone/>
              <a:defRPr sz="1050" baseline="0">
                <a:solidFill>
                  <a:srgbClr val="3B3838"/>
                </a:solidFill>
                <a:latin typeface="Montserrat" panose="00000500000000000000" pitchFamily="2" charset="0"/>
                <a:cs typeface="Arial" panose="020B0604020202020204" pitchFamily="34" charset="0"/>
              </a:defRPr>
            </a:lvl1pPr>
          </a:lstStyle>
          <a:p>
            <a:pPr lvl="0"/>
            <a:r>
              <a:rPr lang="es-MX" dirty="0"/>
              <a:t>[texto]</a:t>
            </a:r>
          </a:p>
        </p:txBody>
      </p:sp>
      <p:sp>
        <p:nvSpPr>
          <p:cNvPr id="14" name="Marcador de texto 6">
            <a:extLst>
              <a:ext uri="{FF2B5EF4-FFF2-40B4-BE49-F238E27FC236}">
                <a16:creationId xmlns:a16="http://schemas.microsoft.com/office/drawing/2014/main" xmlns="" id="{A90802A3-C5F0-46EF-9552-A048E681E8BD}"/>
              </a:ext>
            </a:extLst>
          </p:cNvPr>
          <p:cNvSpPr>
            <a:spLocks noGrp="1"/>
          </p:cNvSpPr>
          <p:nvPr>
            <p:ph type="body" sz="quarter" idx="29" hasCustomPrompt="1"/>
          </p:nvPr>
        </p:nvSpPr>
        <p:spPr>
          <a:xfrm>
            <a:off x="851185" y="6475363"/>
            <a:ext cx="4528535" cy="265112"/>
          </a:xfrm>
        </p:spPr>
        <p:txBody>
          <a:bodyPr>
            <a:normAutofit/>
          </a:bodyPr>
          <a:lstStyle>
            <a:lvl1pPr marL="0" indent="0">
              <a:buNone/>
              <a:defRPr sz="1000">
                <a:solidFill>
                  <a:srgbClr val="3B3838"/>
                </a:solidFill>
                <a:latin typeface="Montserrat" panose="00000500000000000000" pitchFamily="2" charset="0"/>
              </a:defRPr>
            </a:lvl1pPr>
            <a:lvl5pPr marL="1828800" indent="0">
              <a:buNone/>
              <a:defRPr/>
            </a:lvl5pPr>
          </a:lstStyle>
          <a:p>
            <a:pPr lvl="0"/>
            <a:r>
              <a:rPr lang="es-ES" dirty="0"/>
              <a:t>Pagina web</a:t>
            </a:r>
          </a:p>
        </p:txBody>
      </p:sp>
      <p:sp>
        <p:nvSpPr>
          <p:cNvPr id="15" name="Marcador de texto 6">
            <a:extLst>
              <a:ext uri="{FF2B5EF4-FFF2-40B4-BE49-F238E27FC236}">
                <a16:creationId xmlns:a16="http://schemas.microsoft.com/office/drawing/2014/main" xmlns="" id="{26BFC218-0B97-4D08-A6B8-89E67C8AB430}"/>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solidFill>
                  <a:srgbClr val="3B3838"/>
                </a:solidFill>
                <a:latin typeface="Montserrat" panose="00000500000000000000" pitchFamily="2" charset="0"/>
              </a:defRPr>
            </a:lvl1pPr>
            <a:lvl5pPr marL="1828800" indent="0">
              <a:buNone/>
              <a:defRPr/>
            </a:lvl5pPr>
          </a:lstStyle>
          <a:p>
            <a:pPr lvl="0"/>
            <a:r>
              <a:rPr lang="es-ES" dirty="0"/>
              <a:t>No. pagina</a:t>
            </a:r>
          </a:p>
        </p:txBody>
      </p:sp>
      <p:sp>
        <p:nvSpPr>
          <p:cNvPr id="5" name="CuadroTexto 4">
            <a:extLst>
              <a:ext uri="{FF2B5EF4-FFF2-40B4-BE49-F238E27FC236}">
                <a16:creationId xmlns:a16="http://schemas.microsoft.com/office/drawing/2014/main" xmlns="" id="{C7920528-ED9E-A841-ABDE-515A865E305D}"/>
              </a:ext>
            </a:extLst>
          </p:cNvPr>
          <p:cNvSpPr txBox="1"/>
          <p:nvPr userDrawn="1"/>
        </p:nvSpPr>
        <p:spPr>
          <a:xfrm>
            <a:off x="1008000" y="1944000"/>
            <a:ext cx="10036008" cy="291600"/>
          </a:xfrm>
          <a:prstGeom prst="rect">
            <a:avLst/>
          </a:prstGeom>
          <a:noFill/>
        </p:spPr>
        <p:txBody>
          <a:bodyPr wrap="square" rtlCol="0" anchor="t" anchorCtr="0">
            <a:spAutoFit/>
          </a:bodyPr>
          <a:lstStyle/>
          <a:p>
            <a:r>
              <a:rPr lang="es-MX" sz="1300" b="1" i="0" baseline="0" dirty="0">
                <a:solidFill>
                  <a:srgbClr val="3B3838"/>
                </a:solidFill>
                <a:latin typeface="Montserrat" pitchFamily="2" charset="77"/>
              </a:rPr>
              <a:t>MODELO </a:t>
            </a:r>
            <a:r>
              <a:rPr lang="es-MX" sz="1300" b="1" i="0" baseline="0" dirty="0" smtClean="0">
                <a:solidFill>
                  <a:srgbClr val="3B3838"/>
                </a:solidFill>
                <a:latin typeface="Montserrat" pitchFamily="2" charset="77"/>
              </a:rPr>
              <a:t>AMMA</a:t>
            </a:r>
            <a:r>
              <a:rPr lang="es-MX" sz="1300" b="1" i="0" baseline="0" dirty="0">
                <a:solidFill>
                  <a:srgbClr val="3B3838"/>
                </a:solidFill>
                <a:latin typeface="Montserrat" pitchFamily="2" charset="77"/>
              </a:rPr>
              <a:t>: Tasa de Reproducción Efectiva Rt</a:t>
            </a:r>
          </a:p>
        </p:txBody>
      </p:sp>
      <p:sp>
        <p:nvSpPr>
          <p:cNvPr id="6" name="Marcador de texto 5"/>
          <p:cNvSpPr>
            <a:spLocks noGrp="1"/>
          </p:cNvSpPr>
          <p:nvPr>
            <p:ph type="body" sz="quarter" idx="31" hasCustomPrompt="1"/>
          </p:nvPr>
        </p:nvSpPr>
        <p:spPr>
          <a:xfrm>
            <a:off x="7431088" y="2732088"/>
            <a:ext cx="3613150" cy="3452812"/>
          </a:xfrm>
        </p:spPr>
        <p:txBody>
          <a:bodyPr>
            <a:normAutofit/>
          </a:bodyPr>
          <a:lstStyle>
            <a:lvl1pPr marL="0" indent="0">
              <a:buNone/>
              <a:defRPr lang="es-MX" sz="800" kern="1200" baseline="0" dirty="0">
                <a:solidFill>
                  <a:srgbClr val="3B3838"/>
                </a:solidFill>
                <a:latin typeface="Montserrat" panose="00000500000000000000" pitchFamily="2" charset="0"/>
                <a:ea typeface="+mn-ea"/>
                <a:cs typeface="Arial" panose="020B0604020202020204" pitchFamily="34" charset="0"/>
              </a:defRPr>
            </a:lvl1pPr>
          </a:lstStyle>
          <a:p>
            <a:pPr marL="0" lvl="0" indent="0" algn="l" defTabSz="914400" rtl="0" eaLnBrk="1" latinLnBrk="0" hangingPunct="1">
              <a:lnSpc>
                <a:spcPts val="900"/>
              </a:lnSpc>
              <a:spcBef>
                <a:spcPts val="600"/>
              </a:spcBef>
              <a:buFont typeface="Arial" panose="020B0604020202020204" pitchFamily="34" charset="0"/>
              <a:buNone/>
            </a:pPr>
            <a:r>
              <a:rPr lang="es-ES" dirty="0" smtClean="0"/>
              <a:t>Texto 1</a:t>
            </a:r>
            <a:endParaRPr lang="es-MX" dirty="0"/>
          </a:p>
        </p:txBody>
      </p:sp>
    </p:spTree>
    <p:extLst>
      <p:ext uri="{BB962C8B-B14F-4D97-AF65-F5344CB8AC3E}">
        <p14:creationId xmlns:p14="http://schemas.microsoft.com/office/powerpoint/2010/main" val="388960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ca_comparativa_municipal">
    <p:spTree>
      <p:nvGrpSpPr>
        <p:cNvPr id="1" name=""/>
        <p:cNvGrpSpPr/>
        <p:nvPr/>
      </p:nvGrpSpPr>
      <p:grpSpPr>
        <a:xfrm>
          <a:off x="0" y="0"/>
          <a:ext cx="0" cy="0"/>
          <a:chOff x="0" y="0"/>
          <a:chExt cx="0" cy="0"/>
        </a:xfrm>
      </p:grpSpPr>
      <p:sp>
        <p:nvSpPr>
          <p:cNvPr id="2" name="titulo_estado">
            <a:extLst>
              <a:ext uri="{FF2B5EF4-FFF2-40B4-BE49-F238E27FC236}">
                <a16:creationId xmlns:a16="http://schemas.microsoft.com/office/drawing/2014/main" xmlns="" id="{1BFB1A73-6A07-4DFD-B298-3474079D5E9A}"/>
              </a:ext>
            </a:extLst>
          </p:cNvPr>
          <p:cNvSpPr>
            <a:spLocks noGrp="1"/>
          </p:cNvSpPr>
          <p:nvPr>
            <p:ph type="title"/>
          </p:nvPr>
        </p:nvSpPr>
        <p:spPr>
          <a:xfrm>
            <a:off x="851185" y="1186308"/>
            <a:ext cx="10515600" cy="477392"/>
          </a:xfrm>
        </p:spPr>
        <p:txBody>
          <a:bodyPr>
            <a:normAutofit/>
          </a:bodyPr>
          <a:lstStyle>
            <a:lvl1pPr>
              <a:defRPr sz="240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pic>
        <p:nvPicPr>
          <p:cNvPr id="7" name="Imagen 6">
            <a:extLst>
              <a:ext uri="{FF2B5EF4-FFF2-40B4-BE49-F238E27FC236}">
                <a16:creationId xmlns:a16="http://schemas.microsoft.com/office/drawing/2014/main" xmlns="" id="{75987677-65E9-4A52-B1DD-84A2B277E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0" y="1800001"/>
            <a:ext cx="10476000" cy="4466075"/>
          </a:xfrm>
          <a:prstGeom prst="rect">
            <a:avLst/>
          </a:prstGeom>
        </p:spPr>
      </p:pic>
      <p:sp>
        <p:nvSpPr>
          <p:cNvPr id="9" name="figura_grafico1">
            <a:extLst>
              <a:ext uri="{FF2B5EF4-FFF2-40B4-BE49-F238E27FC236}">
                <a16:creationId xmlns:a16="http://schemas.microsoft.com/office/drawing/2014/main" xmlns="" id="{A484B39F-17B3-425A-87C4-08B594E9A73E}"/>
              </a:ext>
            </a:extLst>
          </p:cNvPr>
          <p:cNvSpPr>
            <a:spLocks noGrp="1"/>
          </p:cNvSpPr>
          <p:nvPr>
            <p:ph type="pic" sz="quarter" idx="13"/>
          </p:nvPr>
        </p:nvSpPr>
        <p:spPr>
          <a:xfrm>
            <a:off x="998177" y="2679680"/>
            <a:ext cx="5931470" cy="3416320"/>
          </a:xfrm>
        </p:spPr>
        <p:txBody>
          <a:bodyPr/>
          <a:lstStyle>
            <a:lvl1pPr>
              <a:defRPr>
                <a:latin typeface="Arial" panose="020B0604020202020204" pitchFamily="34" charset="0"/>
                <a:cs typeface="Arial" panose="020B0604020202020204" pitchFamily="34" charset="0"/>
              </a:defRPr>
            </a:lvl1pPr>
          </a:lstStyle>
          <a:p>
            <a:endParaRPr lang="es-MX" dirty="0"/>
          </a:p>
        </p:txBody>
      </p:sp>
      <p:sp>
        <p:nvSpPr>
          <p:cNvPr id="11" name="descripcion_grafico1">
            <a:extLst>
              <a:ext uri="{FF2B5EF4-FFF2-40B4-BE49-F238E27FC236}">
                <a16:creationId xmlns:a16="http://schemas.microsoft.com/office/drawing/2014/main" xmlns="" id="{3385243A-0C51-4232-8BDA-20AB2EEF8C27}"/>
              </a:ext>
            </a:extLst>
          </p:cNvPr>
          <p:cNvSpPr>
            <a:spLocks noGrp="1"/>
          </p:cNvSpPr>
          <p:nvPr>
            <p:ph type="body" sz="quarter" idx="14" hasCustomPrompt="1"/>
          </p:nvPr>
        </p:nvSpPr>
        <p:spPr>
          <a:xfrm>
            <a:off x="1008000" y="2196000"/>
            <a:ext cx="8910320" cy="223205"/>
          </a:xfrm>
        </p:spPr>
        <p:txBody>
          <a:bodyPr anchor="ctr">
            <a:normAutofit/>
          </a:bodyPr>
          <a:lstStyle>
            <a:lvl1pPr marL="0" indent="0">
              <a:lnSpc>
                <a:spcPts val="900"/>
              </a:lnSpc>
              <a:spcBef>
                <a:spcPts val="600"/>
              </a:spcBef>
              <a:buNone/>
              <a:defRPr sz="1050" baseline="0">
                <a:latin typeface="Montserrat" panose="00000500000000000000" pitchFamily="2" charset="0"/>
                <a:cs typeface="Arial" panose="020B0604020202020204" pitchFamily="34" charset="0"/>
              </a:defRPr>
            </a:lvl1pPr>
          </a:lstStyle>
          <a:p>
            <a:pPr lvl="0"/>
            <a:r>
              <a:rPr lang="es-MX" dirty="0"/>
              <a:t>Fecha de actualizacion</a:t>
            </a:r>
          </a:p>
        </p:txBody>
      </p:sp>
      <p:sp>
        <p:nvSpPr>
          <p:cNvPr id="8" name="Marcador de posición de imagen 7">
            <a:extLst>
              <a:ext uri="{FF2B5EF4-FFF2-40B4-BE49-F238E27FC236}">
                <a16:creationId xmlns:a16="http://schemas.microsoft.com/office/drawing/2014/main" xmlns="" id="{A3B63140-34AC-4322-8B72-6093052C0A65}"/>
              </a:ext>
            </a:extLst>
          </p:cNvPr>
          <p:cNvSpPr>
            <a:spLocks noGrp="1"/>
          </p:cNvSpPr>
          <p:nvPr>
            <p:ph type="pic" sz="quarter" idx="15"/>
          </p:nvPr>
        </p:nvSpPr>
        <p:spPr>
          <a:xfrm>
            <a:off x="6896397" y="2679680"/>
            <a:ext cx="2400300" cy="3416320"/>
          </a:xfrm>
        </p:spPr>
        <p:txBody>
          <a:bodyPr/>
          <a:lstStyle/>
          <a:p>
            <a:endParaRPr lang="es-MX" dirty="0"/>
          </a:p>
        </p:txBody>
      </p:sp>
      <p:sp>
        <p:nvSpPr>
          <p:cNvPr id="13" name="Marcador de texto 6">
            <a:extLst>
              <a:ext uri="{FF2B5EF4-FFF2-40B4-BE49-F238E27FC236}">
                <a16:creationId xmlns:a16="http://schemas.microsoft.com/office/drawing/2014/main" xmlns="" id="{C2066B55-53A2-44D4-A289-75ECE1F94919}"/>
              </a:ext>
            </a:extLst>
          </p:cNvPr>
          <p:cNvSpPr>
            <a:spLocks noGrp="1"/>
          </p:cNvSpPr>
          <p:nvPr>
            <p:ph type="body" sz="quarter" idx="29" hasCustomPrompt="1"/>
          </p:nvPr>
        </p:nvSpPr>
        <p:spPr>
          <a:xfrm>
            <a:off x="851185" y="6475363"/>
            <a:ext cx="4528535" cy="265112"/>
          </a:xfrm>
        </p:spPr>
        <p:txBody>
          <a:bodyPr>
            <a:normAutofit/>
          </a:bodyPr>
          <a:lstStyle>
            <a:lvl1pPr marL="0" indent="0">
              <a:buNone/>
              <a:defRPr sz="1000">
                <a:latin typeface="Montserrat" panose="00000500000000000000" pitchFamily="2" charset="0"/>
              </a:defRPr>
            </a:lvl1pPr>
            <a:lvl5pPr marL="1828800" indent="0">
              <a:buNone/>
              <a:defRPr/>
            </a:lvl5pPr>
          </a:lstStyle>
          <a:p>
            <a:pPr lvl="0"/>
            <a:r>
              <a:rPr lang="es-ES" dirty="0"/>
              <a:t>Pagina web</a:t>
            </a:r>
          </a:p>
        </p:txBody>
      </p:sp>
      <p:sp>
        <p:nvSpPr>
          <p:cNvPr id="14" name="Marcador de texto 6">
            <a:extLst>
              <a:ext uri="{FF2B5EF4-FFF2-40B4-BE49-F238E27FC236}">
                <a16:creationId xmlns:a16="http://schemas.microsoft.com/office/drawing/2014/main" xmlns="" id="{0CE689E5-37C2-48CB-8EB2-4B48AD09F4A8}"/>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latin typeface="Montserrat" panose="00000500000000000000" pitchFamily="2" charset="0"/>
              </a:defRPr>
            </a:lvl1pPr>
            <a:lvl5pPr marL="1828800" indent="0">
              <a:buNone/>
              <a:defRPr/>
            </a:lvl5pPr>
          </a:lstStyle>
          <a:p>
            <a:pPr lvl="0"/>
            <a:r>
              <a:rPr lang="es-ES" dirty="0"/>
              <a:t>No. pagina</a:t>
            </a:r>
          </a:p>
        </p:txBody>
      </p:sp>
      <p:sp>
        <p:nvSpPr>
          <p:cNvPr id="3" name="Rectángulo 2">
            <a:extLst>
              <a:ext uri="{FF2B5EF4-FFF2-40B4-BE49-F238E27FC236}">
                <a16:creationId xmlns:a16="http://schemas.microsoft.com/office/drawing/2014/main" xmlns="" id="{DBA57217-1E34-4924-AB95-5517E0868A00}"/>
              </a:ext>
            </a:extLst>
          </p:cNvPr>
          <p:cNvSpPr/>
          <p:nvPr userDrawn="1"/>
        </p:nvSpPr>
        <p:spPr>
          <a:xfrm>
            <a:off x="9296697" y="2490541"/>
            <a:ext cx="2007542" cy="3662541"/>
          </a:xfrm>
          <a:prstGeom prst="rect">
            <a:avLst/>
          </a:prstGeom>
        </p:spPr>
        <p:txBody>
          <a:bodyPr wrap="square">
            <a:spAutoFit/>
          </a:bodyPr>
          <a:lstStyle/>
          <a:p>
            <a:r>
              <a:rPr lang="es-ES" sz="800" dirty="0">
                <a:solidFill>
                  <a:schemeClr val="bg2">
                    <a:lumMod val="25000"/>
                  </a:schemeClr>
                </a:solidFill>
                <a:latin typeface="Montserrat" panose="00000500000000000000" pitchFamily="2" charset="0"/>
              </a:rPr>
              <a:t>NOTAS:</a:t>
            </a:r>
            <a:endParaRPr lang="es-MX" sz="800" dirty="0"/>
          </a:p>
          <a:p>
            <a:endParaRPr lang="es-MX" sz="800" dirty="0">
              <a:latin typeface="Montserrat" pitchFamily="2" charset="77"/>
            </a:endParaRPr>
          </a:p>
          <a:p>
            <a:r>
              <a:rPr lang="es-MX" sz="800" dirty="0">
                <a:latin typeface="Montserrat" pitchFamily="2" charset="77"/>
              </a:rPr>
              <a:t>Tasa: </a:t>
            </a:r>
            <a:r>
              <a:rPr lang="es-MX" sz="800" dirty="0">
                <a:latin typeface="Montserrat Light" pitchFamily="2" charset="77"/>
              </a:rPr>
              <a:t>Casos confirmados por cada 100,000 habitantes.</a:t>
            </a:r>
          </a:p>
          <a:p>
            <a:r>
              <a:rPr lang="es-MX" sz="800" dirty="0">
                <a:latin typeface="Montserrat" pitchFamily="2" charset="77"/>
              </a:rPr>
              <a:t>Fecha: </a:t>
            </a:r>
            <a:r>
              <a:rPr lang="es-MX" sz="800" dirty="0">
                <a:latin typeface="Montserrat Light" pitchFamily="2" charset="77"/>
              </a:rPr>
              <a:t>Fecha de registro de casos confirmados.</a:t>
            </a:r>
          </a:p>
          <a:p>
            <a:r>
              <a:rPr lang="es-MX" sz="800" dirty="0">
                <a:latin typeface="Montserrat Light" pitchFamily="2" charset="77"/>
              </a:rPr>
              <a:t>Para los casos "Por fecha de ingreso" se utiliza un promedio móvil de 7 días, por lo tanto se omite el valor de los primeros 6 días. También se eliminan los últimos 7 días porque causan una tendencia a la baja que no es real, provocada por el retraso de la información en la base de datos.</a:t>
            </a:r>
          </a:p>
          <a:p>
            <a:r>
              <a:rPr lang="es-MX" sz="800" dirty="0">
                <a:latin typeface="Montserrat Light" pitchFamily="2" charset="77"/>
              </a:rPr>
              <a:t>Se visualizan por default los 15 municipios con el valor más alto a la fecha de actualización.</a:t>
            </a:r>
          </a:p>
          <a:p>
            <a:r>
              <a:rPr lang="es-MX" sz="800" dirty="0">
                <a:latin typeface="Montserrat Light" pitchFamily="2" charset="77"/>
              </a:rPr>
              <a:t>El conteo de los datos inicia a partir de la primera vez que se registran 3 o más casos, esto provoca que los datos de las gráficas presenten una pequeña diferencia a la baja.</a:t>
            </a:r>
          </a:p>
          <a:p>
            <a:r>
              <a:rPr lang="es-MX" sz="800" dirty="0">
                <a:latin typeface="Montserrat Light" pitchFamily="2" charset="77"/>
              </a:rPr>
              <a:t/>
            </a:r>
            <a:br>
              <a:rPr lang="es-MX" sz="800" dirty="0">
                <a:latin typeface="Montserrat Light" pitchFamily="2" charset="77"/>
              </a:rPr>
            </a:br>
            <a:r>
              <a:rPr lang="es-MX" sz="800" dirty="0">
                <a:latin typeface="Montserrat Light" pitchFamily="2" charset="77"/>
              </a:rPr>
              <a:t>Fuente de datos: Secretaría de Salud. DGE.</a:t>
            </a:r>
            <a:r>
              <a:rPr lang="es-MX" sz="800" dirty="0">
                <a:solidFill>
                  <a:srgbClr val="3A6DFF"/>
                </a:solidFill>
                <a:latin typeface="Montserrat Light" pitchFamily="2" charset="77"/>
              </a:rPr>
              <a:t>https://www.gob.mx/salud/</a:t>
            </a:r>
          </a:p>
          <a:p>
            <a:r>
              <a:rPr lang="es-MX" sz="800" dirty="0">
                <a:solidFill>
                  <a:srgbClr val="3A6DFF"/>
                </a:solidFill>
                <a:latin typeface="Montserrat Light" pitchFamily="2" charset="77"/>
              </a:rPr>
              <a:t>documentos/datos-abiertos-152127</a:t>
            </a:r>
          </a:p>
        </p:txBody>
      </p:sp>
      <p:sp>
        <p:nvSpPr>
          <p:cNvPr id="4" name="Rectángulo 3">
            <a:extLst>
              <a:ext uri="{FF2B5EF4-FFF2-40B4-BE49-F238E27FC236}">
                <a16:creationId xmlns:a16="http://schemas.microsoft.com/office/drawing/2014/main" xmlns="" id="{6C060283-25C8-4763-B339-5118AFCA7A3F}"/>
              </a:ext>
            </a:extLst>
          </p:cNvPr>
          <p:cNvSpPr/>
          <p:nvPr userDrawn="1"/>
        </p:nvSpPr>
        <p:spPr>
          <a:xfrm>
            <a:off x="6959276" y="2418710"/>
            <a:ext cx="1845377" cy="256224"/>
          </a:xfrm>
          <a:prstGeom prst="rect">
            <a:avLst/>
          </a:prstGeom>
        </p:spPr>
        <p:txBody>
          <a:bodyPr wrap="none">
            <a:spAutoFit/>
          </a:bodyPr>
          <a:lstStyle/>
          <a:p>
            <a:pPr>
              <a:lnSpc>
                <a:spcPct val="150000"/>
              </a:lnSpc>
            </a:pPr>
            <a:r>
              <a:rPr lang="es-ES" sz="800" dirty="0">
                <a:solidFill>
                  <a:schemeClr val="bg2">
                    <a:lumMod val="25000"/>
                  </a:schemeClr>
                </a:solidFill>
                <a:latin typeface="Montserrat" panose="00000500000000000000" pitchFamily="2" charset="0"/>
              </a:rPr>
              <a:t>Municipios con el valor más alto:</a:t>
            </a:r>
          </a:p>
        </p:txBody>
      </p:sp>
      <p:sp>
        <p:nvSpPr>
          <p:cNvPr id="5" name="Rectángulo 4">
            <a:extLst>
              <a:ext uri="{FF2B5EF4-FFF2-40B4-BE49-F238E27FC236}">
                <a16:creationId xmlns:a16="http://schemas.microsoft.com/office/drawing/2014/main" xmlns="" id="{BCB55F13-498F-4C14-83A4-9AEEC2C70896}"/>
              </a:ext>
            </a:extLst>
          </p:cNvPr>
          <p:cNvSpPr/>
          <p:nvPr userDrawn="1"/>
        </p:nvSpPr>
        <p:spPr>
          <a:xfrm>
            <a:off x="1008000" y="2410504"/>
            <a:ext cx="2217338" cy="297517"/>
          </a:xfrm>
          <a:prstGeom prst="rect">
            <a:avLst/>
          </a:prstGeom>
        </p:spPr>
        <p:txBody>
          <a:bodyPr wrap="square">
            <a:spAutoFit/>
          </a:bodyPr>
          <a:lstStyle/>
          <a:p>
            <a:pPr>
              <a:lnSpc>
                <a:spcPts val="760"/>
              </a:lnSpc>
            </a:pPr>
            <a:r>
              <a:rPr lang="es-MX" sz="800" dirty="0">
                <a:solidFill>
                  <a:schemeClr val="bg2">
                    <a:lumMod val="25000"/>
                  </a:schemeClr>
                </a:solidFill>
                <a:latin typeface="Montserrat" panose="00000500000000000000" pitchFamily="2" charset="0"/>
              </a:rPr>
              <a:t>Tasa de </a:t>
            </a:r>
            <a:r>
              <a:rPr lang="es-MX" sz="800" baseline="0" dirty="0">
                <a:solidFill>
                  <a:schemeClr val="bg2">
                    <a:lumMod val="25000"/>
                  </a:schemeClr>
                </a:solidFill>
                <a:latin typeface="Montserrat" panose="00000500000000000000" pitchFamily="2" charset="0"/>
              </a:rPr>
              <a:t>casos</a:t>
            </a:r>
            <a:r>
              <a:rPr lang="es-MX" sz="800" dirty="0">
                <a:solidFill>
                  <a:schemeClr val="bg2">
                    <a:lumMod val="25000"/>
                  </a:schemeClr>
                </a:solidFill>
                <a:latin typeface="Montserrat" panose="00000500000000000000" pitchFamily="2" charset="0"/>
              </a:rPr>
              <a:t> confirmados</a:t>
            </a:r>
          </a:p>
          <a:p>
            <a:pPr>
              <a:lnSpc>
                <a:spcPts val="760"/>
              </a:lnSpc>
            </a:pPr>
            <a:r>
              <a:rPr lang="es-MX" sz="800" dirty="0">
                <a:solidFill>
                  <a:schemeClr val="bg2">
                    <a:lumMod val="25000"/>
                  </a:schemeClr>
                </a:solidFill>
                <a:latin typeface="Montserrat" panose="00000500000000000000" pitchFamily="2" charset="0"/>
              </a:rPr>
              <a:t>por cada </a:t>
            </a:r>
            <a:r>
              <a:rPr lang="es-MX" sz="800" baseline="0" dirty="0">
                <a:solidFill>
                  <a:schemeClr val="bg2">
                    <a:lumMod val="25000"/>
                  </a:schemeClr>
                </a:solidFill>
                <a:latin typeface="Montserrat" panose="00000500000000000000" pitchFamily="2" charset="0"/>
              </a:rPr>
              <a:t>100,000</a:t>
            </a:r>
            <a:r>
              <a:rPr lang="es-MX" sz="800" dirty="0">
                <a:solidFill>
                  <a:schemeClr val="bg2">
                    <a:lumMod val="25000"/>
                  </a:schemeClr>
                </a:solidFill>
                <a:latin typeface="Montserrat" panose="00000500000000000000" pitchFamily="2" charset="0"/>
              </a:rPr>
              <a:t> hab.</a:t>
            </a:r>
            <a:endParaRPr lang="es-MX" sz="800" dirty="0">
              <a:solidFill>
                <a:schemeClr val="bg2">
                  <a:lumMod val="25000"/>
                </a:schemeClr>
              </a:solidFill>
            </a:endParaRPr>
          </a:p>
        </p:txBody>
      </p:sp>
      <p:sp>
        <p:nvSpPr>
          <p:cNvPr id="15" name="CuadroTexto 14">
            <a:extLst>
              <a:ext uri="{FF2B5EF4-FFF2-40B4-BE49-F238E27FC236}">
                <a16:creationId xmlns:a16="http://schemas.microsoft.com/office/drawing/2014/main" xmlns="" id="{725A450D-009B-BA48-A0AC-3D2F0698D5C1}"/>
              </a:ext>
            </a:extLst>
          </p:cNvPr>
          <p:cNvSpPr txBox="1"/>
          <p:nvPr userDrawn="1"/>
        </p:nvSpPr>
        <p:spPr>
          <a:xfrm>
            <a:off x="1008000" y="1944000"/>
            <a:ext cx="10036008" cy="292388"/>
          </a:xfrm>
          <a:prstGeom prst="rect">
            <a:avLst/>
          </a:prstGeom>
          <a:noFill/>
        </p:spPr>
        <p:txBody>
          <a:bodyPr wrap="square" rtlCol="0" anchor="t" anchorCtr="0">
            <a:spAutoFit/>
          </a:bodyPr>
          <a:lstStyle/>
          <a:p>
            <a:r>
              <a:rPr lang="es-MX" sz="1300" b="1" i="0" baseline="0" dirty="0">
                <a:solidFill>
                  <a:srgbClr val="3B3838"/>
                </a:solidFill>
                <a:latin typeface="Montserrat" pitchFamily="2" charset="77"/>
              </a:rPr>
              <a:t>COMPARATIVOS: Casos municipales acumulados confirmados por fecha de ingreso</a:t>
            </a:r>
          </a:p>
        </p:txBody>
      </p:sp>
    </p:spTree>
    <p:extLst>
      <p:ext uri="{BB962C8B-B14F-4D97-AF65-F5344CB8AC3E}">
        <p14:creationId xmlns:p14="http://schemas.microsoft.com/office/powerpoint/2010/main" val="348433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ca_comparativa_estatal">
    <p:spTree>
      <p:nvGrpSpPr>
        <p:cNvPr id="1" name=""/>
        <p:cNvGrpSpPr/>
        <p:nvPr/>
      </p:nvGrpSpPr>
      <p:grpSpPr>
        <a:xfrm>
          <a:off x="0" y="0"/>
          <a:ext cx="0" cy="0"/>
          <a:chOff x="0" y="0"/>
          <a:chExt cx="0" cy="0"/>
        </a:xfrm>
      </p:grpSpPr>
      <p:sp>
        <p:nvSpPr>
          <p:cNvPr id="2" name="titulo_estado">
            <a:extLst>
              <a:ext uri="{FF2B5EF4-FFF2-40B4-BE49-F238E27FC236}">
                <a16:creationId xmlns:a16="http://schemas.microsoft.com/office/drawing/2014/main" xmlns="" id="{1BFB1A73-6A07-4DFD-B298-3474079D5E9A}"/>
              </a:ext>
            </a:extLst>
          </p:cNvPr>
          <p:cNvSpPr>
            <a:spLocks noGrp="1"/>
          </p:cNvSpPr>
          <p:nvPr>
            <p:ph type="title"/>
          </p:nvPr>
        </p:nvSpPr>
        <p:spPr>
          <a:xfrm>
            <a:off x="851185" y="1186308"/>
            <a:ext cx="10515600" cy="477392"/>
          </a:xfrm>
        </p:spPr>
        <p:txBody>
          <a:bodyPr>
            <a:normAutofit/>
          </a:bodyPr>
          <a:lstStyle>
            <a:lvl1pPr>
              <a:defRPr sz="240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pic>
        <p:nvPicPr>
          <p:cNvPr id="7" name="Imagen 6">
            <a:extLst>
              <a:ext uri="{FF2B5EF4-FFF2-40B4-BE49-F238E27FC236}">
                <a16:creationId xmlns:a16="http://schemas.microsoft.com/office/drawing/2014/main" xmlns="" id="{75987677-65E9-4A52-B1DD-84A2B277E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0" y="1800001"/>
            <a:ext cx="10476000" cy="4466075"/>
          </a:xfrm>
          <a:prstGeom prst="rect">
            <a:avLst/>
          </a:prstGeom>
        </p:spPr>
      </p:pic>
      <p:sp>
        <p:nvSpPr>
          <p:cNvPr id="9" name="figura_grafico1">
            <a:extLst>
              <a:ext uri="{FF2B5EF4-FFF2-40B4-BE49-F238E27FC236}">
                <a16:creationId xmlns:a16="http://schemas.microsoft.com/office/drawing/2014/main" xmlns="" id="{A484B39F-17B3-425A-87C4-08B594E9A73E}"/>
              </a:ext>
            </a:extLst>
          </p:cNvPr>
          <p:cNvSpPr>
            <a:spLocks noGrp="1"/>
          </p:cNvSpPr>
          <p:nvPr>
            <p:ph type="pic" sz="quarter" idx="13"/>
          </p:nvPr>
        </p:nvSpPr>
        <p:spPr>
          <a:xfrm>
            <a:off x="998177" y="2679680"/>
            <a:ext cx="5931470" cy="3416320"/>
          </a:xfrm>
        </p:spPr>
        <p:txBody>
          <a:bodyPr/>
          <a:lstStyle>
            <a:lvl1pPr>
              <a:defRPr>
                <a:latin typeface="Arial" panose="020B0604020202020204" pitchFamily="34" charset="0"/>
                <a:cs typeface="Arial" panose="020B0604020202020204" pitchFamily="34" charset="0"/>
              </a:defRPr>
            </a:lvl1pPr>
          </a:lstStyle>
          <a:p>
            <a:endParaRPr lang="es-MX" dirty="0"/>
          </a:p>
        </p:txBody>
      </p:sp>
      <p:sp>
        <p:nvSpPr>
          <p:cNvPr id="11" name="descripcion_grafico1">
            <a:extLst>
              <a:ext uri="{FF2B5EF4-FFF2-40B4-BE49-F238E27FC236}">
                <a16:creationId xmlns:a16="http://schemas.microsoft.com/office/drawing/2014/main" xmlns="" id="{3385243A-0C51-4232-8BDA-20AB2EEF8C27}"/>
              </a:ext>
            </a:extLst>
          </p:cNvPr>
          <p:cNvSpPr>
            <a:spLocks noGrp="1"/>
          </p:cNvSpPr>
          <p:nvPr>
            <p:ph type="body" sz="quarter" idx="14" hasCustomPrompt="1"/>
          </p:nvPr>
        </p:nvSpPr>
        <p:spPr>
          <a:xfrm>
            <a:off x="1008000" y="2196000"/>
            <a:ext cx="8910320" cy="203754"/>
          </a:xfrm>
        </p:spPr>
        <p:txBody>
          <a:bodyPr anchor="ctr">
            <a:normAutofit/>
          </a:bodyPr>
          <a:lstStyle>
            <a:lvl1pPr marL="0" indent="0">
              <a:lnSpc>
                <a:spcPts val="900"/>
              </a:lnSpc>
              <a:spcBef>
                <a:spcPts val="600"/>
              </a:spcBef>
              <a:buNone/>
              <a:defRPr sz="1050" baseline="0">
                <a:latin typeface="Montserrat" panose="00000500000000000000" pitchFamily="2" charset="0"/>
                <a:cs typeface="Arial" panose="020B0604020202020204" pitchFamily="34" charset="0"/>
              </a:defRPr>
            </a:lvl1pPr>
          </a:lstStyle>
          <a:p>
            <a:pPr lvl="0"/>
            <a:r>
              <a:rPr lang="es-MX" dirty="0"/>
              <a:t>Fecha de actualizacion</a:t>
            </a:r>
          </a:p>
        </p:txBody>
      </p:sp>
      <p:sp>
        <p:nvSpPr>
          <p:cNvPr id="8" name="Marcador de posición de imagen 7">
            <a:extLst>
              <a:ext uri="{FF2B5EF4-FFF2-40B4-BE49-F238E27FC236}">
                <a16:creationId xmlns:a16="http://schemas.microsoft.com/office/drawing/2014/main" xmlns="" id="{A3B63140-34AC-4322-8B72-6093052C0A65}"/>
              </a:ext>
            </a:extLst>
          </p:cNvPr>
          <p:cNvSpPr>
            <a:spLocks noGrp="1"/>
          </p:cNvSpPr>
          <p:nvPr>
            <p:ph type="pic" sz="quarter" idx="15"/>
          </p:nvPr>
        </p:nvSpPr>
        <p:spPr>
          <a:xfrm>
            <a:off x="6896397" y="2679680"/>
            <a:ext cx="2400300" cy="3416320"/>
          </a:xfrm>
        </p:spPr>
        <p:txBody>
          <a:bodyPr/>
          <a:lstStyle/>
          <a:p>
            <a:endParaRPr lang="es-MX" dirty="0"/>
          </a:p>
        </p:txBody>
      </p:sp>
      <p:sp>
        <p:nvSpPr>
          <p:cNvPr id="13" name="Marcador de texto 6">
            <a:extLst>
              <a:ext uri="{FF2B5EF4-FFF2-40B4-BE49-F238E27FC236}">
                <a16:creationId xmlns:a16="http://schemas.microsoft.com/office/drawing/2014/main" xmlns="" id="{C2066B55-53A2-44D4-A289-75ECE1F94919}"/>
              </a:ext>
            </a:extLst>
          </p:cNvPr>
          <p:cNvSpPr>
            <a:spLocks noGrp="1"/>
          </p:cNvSpPr>
          <p:nvPr>
            <p:ph type="body" sz="quarter" idx="29" hasCustomPrompt="1"/>
          </p:nvPr>
        </p:nvSpPr>
        <p:spPr>
          <a:xfrm>
            <a:off x="851185" y="6475363"/>
            <a:ext cx="4528535" cy="265112"/>
          </a:xfrm>
        </p:spPr>
        <p:txBody>
          <a:bodyPr>
            <a:normAutofit/>
          </a:bodyPr>
          <a:lstStyle>
            <a:lvl1pPr marL="0" indent="0">
              <a:buNone/>
              <a:defRPr sz="1000">
                <a:latin typeface="Montserrat" panose="00000500000000000000" pitchFamily="2" charset="0"/>
              </a:defRPr>
            </a:lvl1pPr>
            <a:lvl5pPr marL="1828800" indent="0">
              <a:buNone/>
              <a:defRPr/>
            </a:lvl5pPr>
          </a:lstStyle>
          <a:p>
            <a:pPr lvl="0"/>
            <a:r>
              <a:rPr lang="es-ES" dirty="0"/>
              <a:t>Pagina web</a:t>
            </a:r>
          </a:p>
        </p:txBody>
      </p:sp>
      <p:sp>
        <p:nvSpPr>
          <p:cNvPr id="14" name="Marcador de texto 6">
            <a:extLst>
              <a:ext uri="{FF2B5EF4-FFF2-40B4-BE49-F238E27FC236}">
                <a16:creationId xmlns:a16="http://schemas.microsoft.com/office/drawing/2014/main" xmlns="" id="{0CE689E5-37C2-48CB-8EB2-4B48AD09F4A8}"/>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latin typeface="Montserrat" panose="00000500000000000000" pitchFamily="2" charset="0"/>
              </a:defRPr>
            </a:lvl1pPr>
            <a:lvl5pPr marL="1828800" indent="0">
              <a:buNone/>
              <a:defRPr/>
            </a:lvl5pPr>
          </a:lstStyle>
          <a:p>
            <a:pPr lvl="0"/>
            <a:r>
              <a:rPr lang="es-ES" dirty="0"/>
              <a:t>No. pagina</a:t>
            </a:r>
          </a:p>
        </p:txBody>
      </p:sp>
      <p:sp>
        <p:nvSpPr>
          <p:cNvPr id="3" name="Rectángulo 2">
            <a:extLst>
              <a:ext uri="{FF2B5EF4-FFF2-40B4-BE49-F238E27FC236}">
                <a16:creationId xmlns:a16="http://schemas.microsoft.com/office/drawing/2014/main" xmlns="" id="{DBA57217-1E34-4924-AB95-5517E0868A00}"/>
              </a:ext>
            </a:extLst>
          </p:cNvPr>
          <p:cNvSpPr/>
          <p:nvPr userDrawn="1"/>
        </p:nvSpPr>
        <p:spPr>
          <a:xfrm>
            <a:off x="9296697" y="2490541"/>
            <a:ext cx="2007542" cy="3416320"/>
          </a:xfrm>
          <a:prstGeom prst="rect">
            <a:avLst/>
          </a:prstGeom>
        </p:spPr>
        <p:txBody>
          <a:bodyPr wrap="square">
            <a:spAutoFit/>
          </a:bodyPr>
          <a:lstStyle/>
          <a:p>
            <a:r>
              <a:rPr lang="es-ES" sz="800" dirty="0">
                <a:solidFill>
                  <a:schemeClr val="bg2">
                    <a:lumMod val="25000"/>
                  </a:schemeClr>
                </a:solidFill>
                <a:latin typeface="Montserrat" panose="00000500000000000000" pitchFamily="2" charset="0"/>
              </a:rPr>
              <a:t>NOTAS:</a:t>
            </a:r>
            <a:endParaRPr lang="es-MX" sz="800" dirty="0"/>
          </a:p>
          <a:p>
            <a:endParaRPr lang="es-MX" sz="800" dirty="0">
              <a:latin typeface="Montserrat" pitchFamily="2" charset="77"/>
            </a:endParaRPr>
          </a:p>
          <a:p>
            <a:r>
              <a:rPr lang="es-MX" sz="800" dirty="0">
                <a:latin typeface="Montserrat" pitchFamily="2" charset="77"/>
              </a:rPr>
              <a:t>Tasa: </a:t>
            </a:r>
            <a:r>
              <a:rPr lang="es-MX" sz="800" dirty="0">
                <a:latin typeface="Montserrat Light" pitchFamily="2" charset="77"/>
              </a:rPr>
              <a:t>Casos confirmados por cada 100,000 habitantes.</a:t>
            </a:r>
          </a:p>
          <a:p>
            <a:r>
              <a:rPr lang="es-MX" sz="800" dirty="0">
                <a:latin typeface="Montserrat" pitchFamily="2" charset="77"/>
              </a:rPr>
              <a:t>Fecha: </a:t>
            </a:r>
            <a:r>
              <a:rPr lang="es-MX" sz="800" dirty="0">
                <a:latin typeface="Montserrat Light" pitchFamily="2" charset="77"/>
              </a:rPr>
              <a:t>Fecha de registro de casos confirmados.</a:t>
            </a:r>
          </a:p>
          <a:p>
            <a:r>
              <a:rPr lang="es-MX" sz="800" dirty="0">
                <a:latin typeface="Montserrat Light" pitchFamily="2" charset="77"/>
              </a:rPr>
              <a:t>Para los casos "Por fecha de ingreso" se utiliza un promedio móvil de 7 días, por lo tanto se omite el valor de los primeros 6 días. También se eliminan los últimos 7 días porque causan una tendencia a la baja que no es real, provocada por el retraso de la información en la base de datos.</a:t>
            </a:r>
          </a:p>
          <a:p>
            <a:r>
              <a:rPr lang="es-MX" sz="800" dirty="0">
                <a:latin typeface="Montserrat Light" pitchFamily="2" charset="77"/>
              </a:rPr>
              <a:t>El conteo de los datos inicia a partir de la primera vez que se registran 3 o más casos, esto provoca que los datos de las gráficas presenten una pequeña diferencia a la baja.</a:t>
            </a:r>
          </a:p>
          <a:p>
            <a:r>
              <a:rPr lang="es-MX" sz="800" dirty="0">
                <a:latin typeface="Montserrat Light" pitchFamily="2" charset="77"/>
              </a:rPr>
              <a:t/>
            </a:r>
            <a:br>
              <a:rPr lang="es-MX" sz="800" dirty="0">
                <a:latin typeface="Montserrat Light" pitchFamily="2" charset="77"/>
              </a:rPr>
            </a:br>
            <a:r>
              <a:rPr lang="es-MX" sz="800" dirty="0">
                <a:latin typeface="Montserrat Light" pitchFamily="2" charset="77"/>
              </a:rPr>
              <a:t>Fuente de datos: Secretaría de Salud. </a:t>
            </a:r>
            <a:r>
              <a:rPr lang="es-MX" sz="800" dirty="0" err="1">
                <a:latin typeface="Montserrat Light" pitchFamily="2" charset="77"/>
              </a:rPr>
              <a:t>DGE.</a:t>
            </a:r>
            <a:r>
              <a:rPr lang="es-MX" sz="800" dirty="0" err="1">
                <a:solidFill>
                  <a:srgbClr val="3A6DFF"/>
                </a:solidFill>
                <a:latin typeface="Montserrat Light" pitchFamily="2" charset="77"/>
              </a:rPr>
              <a:t>https</a:t>
            </a:r>
            <a:r>
              <a:rPr lang="es-MX" sz="800" dirty="0">
                <a:solidFill>
                  <a:srgbClr val="3A6DFF"/>
                </a:solidFill>
                <a:latin typeface="Montserrat Light" pitchFamily="2" charset="77"/>
              </a:rPr>
              <a:t>://www.gob.mx/salud/</a:t>
            </a:r>
          </a:p>
          <a:p>
            <a:r>
              <a:rPr lang="es-MX" sz="800" dirty="0">
                <a:solidFill>
                  <a:srgbClr val="3A6DFF"/>
                </a:solidFill>
                <a:latin typeface="Montserrat Light" pitchFamily="2" charset="77"/>
              </a:rPr>
              <a:t>documentos/datos-abiertos-152127</a:t>
            </a:r>
          </a:p>
          <a:p>
            <a:endParaRPr lang="es-MX" sz="800" dirty="0">
              <a:solidFill>
                <a:srgbClr val="3A6DFF"/>
              </a:solidFill>
              <a:latin typeface="Montserrat Light" pitchFamily="2" charset="77"/>
            </a:endParaRPr>
          </a:p>
        </p:txBody>
      </p:sp>
      <p:sp>
        <p:nvSpPr>
          <p:cNvPr id="5" name="Rectángulo 4">
            <a:extLst>
              <a:ext uri="{FF2B5EF4-FFF2-40B4-BE49-F238E27FC236}">
                <a16:creationId xmlns:a16="http://schemas.microsoft.com/office/drawing/2014/main" xmlns="" id="{D3A75CAC-478F-4B1D-BDF6-CE5F9E8A9515}"/>
              </a:ext>
            </a:extLst>
          </p:cNvPr>
          <p:cNvSpPr/>
          <p:nvPr userDrawn="1"/>
        </p:nvSpPr>
        <p:spPr>
          <a:xfrm>
            <a:off x="1008000" y="2413704"/>
            <a:ext cx="2233964" cy="298543"/>
          </a:xfrm>
          <a:prstGeom prst="rect">
            <a:avLst/>
          </a:prstGeom>
        </p:spPr>
        <p:txBody>
          <a:bodyPr wrap="square">
            <a:spAutoFit/>
          </a:bodyPr>
          <a:lstStyle/>
          <a:p>
            <a:pPr>
              <a:lnSpc>
                <a:spcPts val="760"/>
              </a:lnSpc>
            </a:pPr>
            <a:r>
              <a:rPr lang="es-MX" sz="800" baseline="0" dirty="0">
                <a:solidFill>
                  <a:schemeClr val="bg2">
                    <a:lumMod val="25000"/>
                  </a:schemeClr>
                </a:solidFill>
                <a:latin typeface="Montserrat" panose="00000500000000000000" pitchFamily="2" charset="0"/>
              </a:rPr>
              <a:t>Tasa de casos confirmados</a:t>
            </a:r>
          </a:p>
          <a:p>
            <a:pPr>
              <a:lnSpc>
                <a:spcPts val="760"/>
              </a:lnSpc>
            </a:pPr>
            <a:r>
              <a:rPr lang="es-MX" sz="800" baseline="0" dirty="0">
                <a:solidFill>
                  <a:schemeClr val="bg2">
                    <a:lumMod val="25000"/>
                  </a:schemeClr>
                </a:solidFill>
                <a:latin typeface="Montserrat" panose="00000500000000000000" pitchFamily="2" charset="0"/>
              </a:rPr>
              <a:t>por cada 100,000 hab.</a:t>
            </a:r>
            <a:endParaRPr lang="es-MX" sz="800" baseline="0" dirty="0">
              <a:solidFill>
                <a:schemeClr val="bg2">
                  <a:lumMod val="25000"/>
                </a:schemeClr>
              </a:solidFill>
            </a:endParaRPr>
          </a:p>
        </p:txBody>
      </p:sp>
      <p:sp>
        <p:nvSpPr>
          <p:cNvPr id="15" name="CuadroTexto 14">
            <a:extLst>
              <a:ext uri="{FF2B5EF4-FFF2-40B4-BE49-F238E27FC236}">
                <a16:creationId xmlns:a16="http://schemas.microsoft.com/office/drawing/2014/main" xmlns="" id="{BD42AD2C-FCCC-5D4E-AD40-F9062B696689}"/>
              </a:ext>
            </a:extLst>
          </p:cNvPr>
          <p:cNvSpPr txBox="1"/>
          <p:nvPr userDrawn="1"/>
        </p:nvSpPr>
        <p:spPr>
          <a:xfrm>
            <a:off x="1008000" y="1944000"/>
            <a:ext cx="10036008" cy="292388"/>
          </a:xfrm>
          <a:prstGeom prst="rect">
            <a:avLst/>
          </a:prstGeom>
          <a:noFill/>
        </p:spPr>
        <p:txBody>
          <a:bodyPr wrap="square" rtlCol="0" anchor="t" anchorCtr="0">
            <a:spAutoFit/>
          </a:bodyPr>
          <a:lstStyle/>
          <a:p>
            <a:r>
              <a:rPr lang="es-MX" sz="1300" b="1" i="0" baseline="0" dirty="0">
                <a:solidFill>
                  <a:srgbClr val="3B3838"/>
                </a:solidFill>
                <a:latin typeface="Montserrat" pitchFamily="2" charset="77"/>
              </a:rPr>
              <a:t>COMPARATIVOS: Casos nacionales acumulados confimados por fecha de ingreso</a:t>
            </a:r>
          </a:p>
        </p:txBody>
      </p:sp>
    </p:spTree>
    <p:extLst>
      <p:ext uri="{BB962C8B-B14F-4D97-AF65-F5344CB8AC3E}">
        <p14:creationId xmlns:p14="http://schemas.microsoft.com/office/powerpoint/2010/main" val="28096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ca_mita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B7249A-69CF-4DEC-8A92-77CE28044DC7}"/>
              </a:ext>
            </a:extLst>
          </p:cNvPr>
          <p:cNvSpPr>
            <a:spLocks noGrp="1"/>
          </p:cNvSpPr>
          <p:nvPr>
            <p:ph type="title"/>
          </p:nvPr>
        </p:nvSpPr>
        <p:spPr>
          <a:xfrm>
            <a:off x="851185" y="1186309"/>
            <a:ext cx="10515600" cy="478800"/>
          </a:xfrm>
        </p:spPr>
        <p:txBody>
          <a:bodyPr/>
          <a:lstStyle>
            <a:lvl1pPr>
              <a:defRPr sz="2400">
                <a:latin typeface="Montserrat" panose="00000500000000000000" pitchFamily="2" charset="0"/>
                <a:cs typeface="Arial" panose="020B0604020202020204" pitchFamily="34" charset="0"/>
              </a:defRPr>
            </a:lvl1pPr>
          </a:lstStyle>
          <a:p>
            <a:r>
              <a:rPr lang="es-ES" dirty="0"/>
              <a:t>Haga clic para modificar el estilo de título del patrón</a:t>
            </a:r>
            <a:endParaRPr lang="es-MX" dirty="0"/>
          </a:p>
        </p:txBody>
      </p:sp>
      <p:pic>
        <p:nvPicPr>
          <p:cNvPr id="7" name="Imagen 6">
            <a:extLst>
              <a:ext uri="{FF2B5EF4-FFF2-40B4-BE49-F238E27FC236}">
                <a16:creationId xmlns:a16="http://schemas.microsoft.com/office/drawing/2014/main" xmlns="" id="{EAE85A36-257F-4D0F-8CFB-6B99EAB01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0" y="1800000"/>
            <a:ext cx="5112434" cy="4575042"/>
          </a:xfrm>
          <a:prstGeom prst="rect">
            <a:avLst/>
          </a:prstGeom>
        </p:spPr>
      </p:pic>
      <p:pic>
        <p:nvPicPr>
          <p:cNvPr id="9" name="Imagen 8">
            <a:extLst>
              <a:ext uri="{FF2B5EF4-FFF2-40B4-BE49-F238E27FC236}">
                <a16:creationId xmlns:a16="http://schemas.microsoft.com/office/drawing/2014/main" xmlns="" id="{6EFD31EA-AE79-4E66-B9E9-E0B5A9A12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8000" y="1800000"/>
            <a:ext cx="5112434" cy="4575042"/>
          </a:xfrm>
          <a:prstGeom prst="rect">
            <a:avLst/>
          </a:prstGeom>
        </p:spPr>
      </p:pic>
      <p:sp>
        <p:nvSpPr>
          <p:cNvPr id="11" name="Marcador de posición de imagen 10">
            <a:extLst>
              <a:ext uri="{FF2B5EF4-FFF2-40B4-BE49-F238E27FC236}">
                <a16:creationId xmlns:a16="http://schemas.microsoft.com/office/drawing/2014/main" xmlns="" id="{DB92869A-B2E9-4D89-A58B-6AF71884E60C}"/>
              </a:ext>
            </a:extLst>
          </p:cNvPr>
          <p:cNvSpPr>
            <a:spLocks noGrp="1"/>
          </p:cNvSpPr>
          <p:nvPr>
            <p:ph type="pic" sz="quarter" idx="13"/>
          </p:nvPr>
        </p:nvSpPr>
        <p:spPr>
          <a:xfrm>
            <a:off x="1008937" y="2666750"/>
            <a:ext cx="4937759" cy="2988945"/>
          </a:xfrm>
        </p:spPr>
        <p:txBody>
          <a:bodyPr/>
          <a:lstStyle>
            <a:lvl1pPr>
              <a:defRPr>
                <a:solidFill>
                  <a:srgbClr val="3B3838"/>
                </a:solidFill>
                <a:latin typeface="Arial" panose="020B0604020202020204" pitchFamily="34" charset="0"/>
                <a:cs typeface="Arial" panose="020B0604020202020204" pitchFamily="34" charset="0"/>
              </a:defRPr>
            </a:lvl1pPr>
          </a:lstStyle>
          <a:p>
            <a:endParaRPr lang="es-MX"/>
          </a:p>
        </p:txBody>
      </p:sp>
      <p:sp>
        <p:nvSpPr>
          <p:cNvPr id="12" name="Marcador de posición de imagen 10">
            <a:extLst>
              <a:ext uri="{FF2B5EF4-FFF2-40B4-BE49-F238E27FC236}">
                <a16:creationId xmlns:a16="http://schemas.microsoft.com/office/drawing/2014/main" xmlns="" id="{8EBF009C-EB90-4338-AE4C-1642695BA776}"/>
              </a:ext>
            </a:extLst>
          </p:cNvPr>
          <p:cNvSpPr>
            <a:spLocks noGrp="1"/>
          </p:cNvSpPr>
          <p:nvPr>
            <p:ph type="pic" sz="quarter" idx="14"/>
          </p:nvPr>
        </p:nvSpPr>
        <p:spPr>
          <a:xfrm>
            <a:off x="6313106" y="2666750"/>
            <a:ext cx="4937759" cy="2988945"/>
          </a:xfrm>
        </p:spPr>
        <p:txBody>
          <a:bodyPr/>
          <a:lstStyle>
            <a:lvl1pPr>
              <a:defRPr>
                <a:solidFill>
                  <a:srgbClr val="3B3838"/>
                </a:solidFill>
                <a:latin typeface="Arial" panose="020B0604020202020204" pitchFamily="34" charset="0"/>
                <a:cs typeface="Arial" panose="020B0604020202020204" pitchFamily="34" charset="0"/>
              </a:defRPr>
            </a:lvl1pPr>
          </a:lstStyle>
          <a:p>
            <a:endParaRPr lang="es-MX" dirty="0"/>
          </a:p>
        </p:txBody>
      </p:sp>
      <p:sp>
        <p:nvSpPr>
          <p:cNvPr id="14" name="Marcador de texto 13">
            <a:extLst>
              <a:ext uri="{FF2B5EF4-FFF2-40B4-BE49-F238E27FC236}">
                <a16:creationId xmlns:a16="http://schemas.microsoft.com/office/drawing/2014/main" xmlns="" id="{BC844892-4E56-4C12-9B91-C4DFC3F38457}"/>
              </a:ext>
            </a:extLst>
          </p:cNvPr>
          <p:cNvSpPr>
            <a:spLocks noGrp="1"/>
          </p:cNvSpPr>
          <p:nvPr>
            <p:ph type="body" sz="quarter" idx="15" hasCustomPrompt="1"/>
          </p:nvPr>
        </p:nvSpPr>
        <p:spPr>
          <a:xfrm>
            <a:off x="1008620" y="1944000"/>
            <a:ext cx="4938712" cy="504000"/>
          </a:xfrm>
        </p:spPr>
        <p:txBody>
          <a:bodyPr anchor="t" anchorCtr="0">
            <a:noAutofit/>
          </a:bodyPr>
          <a:lstStyle>
            <a:lvl1pPr marL="0" indent="0">
              <a:lnSpc>
                <a:spcPts val="1500"/>
              </a:lnSpc>
              <a:spcBef>
                <a:spcPts val="600"/>
              </a:spcBef>
              <a:buNone/>
              <a:defRPr sz="1300" b="1">
                <a:solidFill>
                  <a:srgbClr val="3B3838"/>
                </a:solidFill>
                <a:latin typeface="Montserrat" panose="00000500000000000000" pitchFamily="2" charset="0"/>
                <a:cs typeface="Arial" panose="020B0604020202020204" pitchFamily="34" charset="0"/>
              </a:defRPr>
            </a:lvl1pPr>
          </a:lstStyle>
          <a:p>
            <a:pPr lvl="0"/>
            <a:r>
              <a:rPr lang="es-MX" dirty="0"/>
              <a:t>Titulo</a:t>
            </a:r>
          </a:p>
        </p:txBody>
      </p:sp>
      <p:sp>
        <p:nvSpPr>
          <p:cNvPr id="16" name="Marcador de texto 15">
            <a:extLst>
              <a:ext uri="{FF2B5EF4-FFF2-40B4-BE49-F238E27FC236}">
                <a16:creationId xmlns:a16="http://schemas.microsoft.com/office/drawing/2014/main" xmlns="" id="{B826D5FC-8878-4281-86F0-24C37E5966D1}"/>
              </a:ext>
            </a:extLst>
          </p:cNvPr>
          <p:cNvSpPr>
            <a:spLocks noGrp="1"/>
          </p:cNvSpPr>
          <p:nvPr>
            <p:ph type="body" sz="quarter" idx="16" hasCustomPrompt="1"/>
          </p:nvPr>
        </p:nvSpPr>
        <p:spPr>
          <a:xfrm>
            <a:off x="1008937" y="2461875"/>
            <a:ext cx="4937759" cy="180000"/>
          </a:xfrm>
        </p:spPr>
        <p:txBody>
          <a:bodyPr>
            <a:normAutofit/>
          </a:bodyPr>
          <a:lstStyle>
            <a:lvl1pPr marL="0" indent="0">
              <a:lnSpc>
                <a:spcPts val="800"/>
              </a:lnSpc>
              <a:spcBef>
                <a:spcPts val="600"/>
              </a:spcBef>
              <a:buNone/>
              <a:defRPr sz="105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sp>
        <p:nvSpPr>
          <p:cNvPr id="17" name="Marcador de texto 13">
            <a:extLst>
              <a:ext uri="{FF2B5EF4-FFF2-40B4-BE49-F238E27FC236}">
                <a16:creationId xmlns:a16="http://schemas.microsoft.com/office/drawing/2014/main" xmlns="" id="{5C648C9F-7468-44CF-8F6C-B104942402F0}"/>
              </a:ext>
            </a:extLst>
          </p:cNvPr>
          <p:cNvSpPr>
            <a:spLocks noGrp="1"/>
          </p:cNvSpPr>
          <p:nvPr>
            <p:ph type="body" sz="quarter" idx="17" hasCustomPrompt="1"/>
          </p:nvPr>
        </p:nvSpPr>
        <p:spPr>
          <a:xfrm>
            <a:off x="6313106" y="1944000"/>
            <a:ext cx="4938712" cy="504000"/>
          </a:xfrm>
        </p:spPr>
        <p:txBody>
          <a:bodyPr anchor="t" anchorCtr="0">
            <a:noAutofit/>
          </a:bodyPr>
          <a:lstStyle>
            <a:lvl1pPr marL="0" indent="0">
              <a:lnSpc>
                <a:spcPts val="1500"/>
              </a:lnSpc>
              <a:spcBef>
                <a:spcPts val="600"/>
              </a:spcBef>
              <a:buNone/>
              <a:defRPr sz="1300" b="1">
                <a:solidFill>
                  <a:srgbClr val="3B3838"/>
                </a:solidFill>
                <a:latin typeface="Montserrat" panose="00000500000000000000" pitchFamily="2" charset="0"/>
                <a:cs typeface="Arial" panose="020B0604020202020204" pitchFamily="34" charset="0"/>
              </a:defRPr>
            </a:lvl1pPr>
          </a:lstStyle>
          <a:p>
            <a:pPr lvl="0"/>
            <a:r>
              <a:rPr lang="es-MX" dirty="0"/>
              <a:t>Titulo</a:t>
            </a:r>
          </a:p>
          <a:p>
            <a:pPr lvl="0"/>
            <a:r>
              <a:rPr lang="es-MX" dirty="0"/>
              <a:t>Largo</a:t>
            </a:r>
          </a:p>
        </p:txBody>
      </p:sp>
      <p:sp>
        <p:nvSpPr>
          <p:cNvPr id="18" name="Marcador de texto 15">
            <a:extLst>
              <a:ext uri="{FF2B5EF4-FFF2-40B4-BE49-F238E27FC236}">
                <a16:creationId xmlns:a16="http://schemas.microsoft.com/office/drawing/2014/main" xmlns="" id="{22A6FB78-AE44-42C4-B4C1-9501F857BC9A}"/>
              </a:ext>
            </a:extLst>
          </p:cNvPr>
          <p:cNvSpPr>
            <a:spLocks noGrp="1"/>
          </p:cNvSpPr>
          <p:nvPr>
            <p:ph type="body" sz="quarter" idx="18" hasCustomPrompt="1"/>
          </p:nvPr>
        </p:nvSpPr>
        <p:spPr>
          <a:xfrm>
            <a:off x="6313106" y="2461875"/>
            <a:ext cx="4937759" cy="180000"/>
          </a:xfrm>
        </p:spPr>
        <p:txBody>
          <a:bodyPr>
            <a:normAutofit/>
          </a:bodyPr>
          <a:lstStyle>
            <a:lvl1pPr marL="0" indent="0">
              <a:lnSpc>
                <a:spcPts val="800"/>
              </a:lnSpc>
              <a:spcBef>
                <a:spcPts val="600"/>
              </a:spcBef>
              <a:buNone/>
              <a:defRPr sz="1050">
                <a:solidFill>
                  <a:srgbClr val="3B3838"/>
                </a:solidFill>
                <a:latin typeface="Montserrat" panose="00000500000000000000" pitchFamily="2" charset="0"/>
                <a:cs typeface="Arial" panose="020B0604020202020204" pitchFamily="34" charset="0"/>
              </a:defRPr>
            </a:lvl1pPr>
          </a:lstStyle>
          <a:p>
            <a:pPr lvl="0"/>
            <a:r>
              <a:rPr lang="es-MX" dirty="0"/>
              <a:t>Fecha de actualizacion</a:t>
            </a:r>
          </a:p>
        </p:txBody>
      </p:sp>
      <p:sp>
        <p:nvSpPr>
          <p:cNvPr id="13" name="Marcador de texto 6">
            <a:extLst>
              <a:ext uri="{FF2B5EF4-FFF2-40B4-BE49-F238E27FC236}">
                <a16:creationId xmlns:a16="http://schemas.microsoft.com/office/drawing/2014/main" xmlns="" id="{EA3520B5-C7DC-4662-881F-9CCD8BF9648D}"/>
              </a:ext>
            </a:extLst>
          </p:cNvPr>
          <p:cNvSpPr>
            <a:spLocks noGrp="1"/>
          </p:cNvSpPr>
          <p:nvPr>
            <p:ph type="body" sz="quarter" idx="29" hasCustomPrompt="1"/>
          </p:nvPr>
        </p:nvSpPr>
        <p:spPr>
          <a:xfrm>
            <a:off x="851185" y="6475363"/>
            <a:ext cx="4528535" cy="265112"/>
          </a:xfrm>
        </p:spPr>
        <p:txBody>
          <a:bodyPr>
            <a:normAutofit/>
          </a:bodyPr>
          <a:lstStyle>
            <a:lvl1pPr marL="0" indent="0">
              <a:buNone/>
              <a:defRPr sz="1000">
                <a:latin typeface="Montserrat" panose="00000500000000000000" pitchFamily="2" charset="0"/>
              </a:defRPr>
            </a:lvl1pPr>
            <a:lvl5pPr marL="1828800" indent="0">
              <a:buNone/>
              <a:defRPr/>
            </a:lvl5pPr>
          </a:lstStyle>
          <a:p>
            <a:pPr lvl="0"/>
            <a:r>
              <a:rPr lang="es-ES" dirty="0"/>
              <a:t>Pagina web</a:t>
            </a:r>
          </a:p>
        </p:txBody>
      </p:sp>
      <p:sp>
        <p:nvSpPr>
          <p:cNvPr id="20" name="Marcador de texto 6">
            <a:extLst>
              <a:ext uri="{FF2B5EF4-FFF2-40B4-BE49-F238E27FC236}">
                <a16:creationId xmlns:a16="http://schemas.microsoft.com/office/drawing/2014/main" xmlns="" id="{AD47A3DD-D09E-4AB6-8011-0A11CDA61BBA}"/>
              </a:ext>
            </a:extLst>
          </p:cNvPr>
          <p:cNvSpPr>
            <a:spLocks noGrp="1"/>
          </p:cNvSpPr>
          <p:nvPr>
            <p:ph type="body" sz="quarter" idx="30" hasCustomPrompt="1"/>
          </p:nvPr>
        </p:nvSpPr>
        <p:spPr>
          <a:xfrm>
            <a:off x="8937625" y="6475363"/>
            <a:ext cx="2416175" cy="265112"/>
          </a:xfrm>
        </p:spPr>
        <p:txBody>
          <a:bodyPr>
            <a:normAutofit/>
          </a:bodyPr>
          <a:lstStyle>
            <a:lvl1pPr marL="0" indent="0" algn="r">
              <a:buNone/>
              <a:defRPr sz="1000">
                <a:latin typeface="Montserrat" panose="00000500000000000000" pitchFamily="2" charset="0"/>
              </a:defRPr>
            </a:lvl1pPr>
            <a:lvl5pPr marL="1828800" indent="0">
              <a:buNone/>
              <a:defRPr/>
            </a:lvl5pPr>
          </a:lstStyle>
          <a:p>
            <a:pPr lvl="0"/>
            <a:r>
              <a:rPr lang="es-ES" dirty="0"/>
              <a:t>No. pagina</a:t>
            </a:r>
          </a:p>
        </p:txBody>
      </p:sp>
      <p:sp>
        <p:nvSpPr>
          <p:cNvPr id="4" name="Marcador de texto 3">
            <a:extLst>
              <a:ext uri="{FF2B5EF4-FFF2-40B4-BE49-F238E27FC236}">
                <a16:creationId xmlns:a16="http://schemas.microsoft.com/office/drawing/2014/main" xmlns="" id="{B339EB12-2364-43E7-963A-294539CB9012}"/>
              </a:ext>
            </a:extLst>
          </p:cNvPr>
          <p:cNvSpPr>
            <a:spLocks noGrp="1"/>
          </p:cNvSpPr>
          <p:nvPr>
            <p:ph type="body" sz="quarter" idx="31"/>
          </p:nvPr>
        </p:nvSpPr>
        <p:spPr>
          <a:xfrm>
            <a:off x="1008900" y="5680570"/>
            <a:ext cx="4937125" cy="611588"/>
          </a:xfrm>
        </p:spPr>
        <p:txBody>
          <a:bodyPr>
            <a:normAutofit/>
          </a:bodyPr>
          <a:lstStyle>
            <a:lvl1pPr algn="r">
              <a:lnSpc>
                <a:spcPct val="100000"/>
              </a:lnSpc>
              <a:spcBef>
                <a:spcPts val="0"/>
              </a:spcBef>
              <a:buNone/>
              <a:defRPr sz="700" baseline="0">
                <a:latin typeface="Montserrat" panose="00000500000000000000" pitchFamily="2" charset="0"/>
              </a:defRPr>
            </a:lvl1pPr>
          </a:lstStyle>
          <a:p>
            <a:pPr lvl="0"/>
            <a:endParaRPr lang="es-MX" dirty="0"/>
          </a:p>
        </p:txBody>
      </p:sp>
      <p:sp>
        <p:nvSpPr>
          <p:cNvPr id="15" name="Marcador de texto 3">
            <a:extLst>
              <a:ext uri="{FF2B5EF4-FFF2-40B4-BE49-F238E27FC236}">
                <a16:creationId xmlns:a16="http://schemas.microsoft.com/office/drawing/2014/main" xmlns="" id="{EA7E8E47-653D-4058-A7ED-9AFDA7320F28}"/>
              </a:ext>
            </a:extLst>
          </p:cNvPr>
          <p:cNvSpPr>
            <a:spLocks noGrp="1"/>
          </p:cNvSpPr>
          <p:nvPr>
            <p:ph type="body" sz="quarter" idx="32"/>
          </p:nvPr>
        </p:nvSpPr>
        <p:spPr>
          <a:xfrm>
            <a:off x="6313740" y="5680570"/>
            <a:ext cx="4937125" cy="611588"/>
          </a:xfrm>
        </p:spPr>
        <p:txBody>
          <a:bodyPr>
            <a:normAutofit/>
          </a:bodyPr>
          <a:lstStyle>
            <a:lvl1pPr algn="r">
              <a:lnSpc>
                <a:spcPct val="100000"/>
              </a:lnSpc>
              <a:spcBef>
                <a:spcPts val="0"/>
              </a:spcBef>
              <a:buNone/>
              <a:defRPr sz="700" baseline="0">
                <a:latin typeface="Montserrat" panose="00000500000000000000" pitchFamily="2" charset="0"/>
              </a:defRPr>
            </a:lvl1pPr>
          </a:lstStyle>
          <a:p>
            <a:pPr lvl="0"/>
            <a:endParaRPr lang="es-MX" dirty="0"/>
          </a:p>
        </p:txBody>
      </p:sp>
    </p:spTree>
    <p:extLst>
      <p:ext uri="{BB962C8B-B14F-4D97-AF65-F5344CB8AC3E}">
        <p14:creationId xmlns:p14="http://schemas.microsoft.com/office/powerpoint/2010/main" val="142345186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A9E22F-F94C-46AB-9F11-43ECDEDC3AC1}"/>
              </a:ext>
            </a:extLst>
          </p:cNvPr>
          <p:cNvSpPr>
            <a:spLocks noGrp="1"/>
          </p:cNvSpPr>
          <p:nvPr>
            <p:ph type="title"/>
          </p:nvPr>
        </p:nvSpPr>
        <p:spPr>
          <a:xfrm>
            <a:off x="851185" y="1186308"/>
            <a:ext cx="10515600" cy="570554"/>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xmlns="" id="{EAF246C1-96F3-4F60-8DA5-5325C852C9F0}"/>
              </a:ext>
            </a:extLst>
          </p:cNvPr>
          <p:cNvSpPr>
            <a:spLocks noGrp="1"/>
          </p:cNvSpPr>
          <p:nvPr>
            <p:ph type="body" idx="1"/>
          </p:nvPr>
        </p:nvSpPr>
        <p:spPr>
          <a:xfrm>
            <a:off x="838200" y="1824941"/>
            <a:ext cx="10515600" cy="4352021"/>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grpSp>
        <p:nvGrpSpPr>
          <p:cNvPr id="11" name="Grupo 10">
            <a:extLst>
              <a:ext uri="{FF2B5EF4-FFF2-40B4-BE49-F238E27FC236}">
                <a16:creationId xmlns:a16="http://schemas.microsoft.com/office/drawing/2014/main" xmlns="" id="{F490EB2D-AFE5-4E5D-A54E-35B491F344A3}"/>
              </a:ext>
            </a:extLst>
          </p:cNvPr>
          <p:cNvGrpSpPr/>
          <p:nvPr userDrawn="1"/>
        </p:nvGrpSpPr>
        <p:grpSpPr>
          <a:xfrm>
            <a:off x="4645963" y="171727"/>
            <a:ext cx="2900073" cy="729408"/>
            <a:chOff x="3537728" y="31144"/>
            <a:chExt cx="2024872" cy="509283"/>
          </a:xfrm>
        </p:grpSpPr>
        <p:pic>
          <p:nvPicPr>
            <p:cNvPr id="8" name="Imagen 7">
              <a:extLst>
                <a:ext uri="{FF2B5EF4-FFF2-40B4-BE49-F238E27FC236}">
                  <a16:creationId xmlns:a16="http://schemas.microsoft.com/office/drawing/2014/main" xmlns="" id="{A370D60F-D025-45D2-BDE4-746F21B1A41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37728" y="31144"/>
              <a:ext cx="1018565" cy="509283"/>
            </a:xfrm>
            <a:prstGeom prst="rect">
              <a:avLst/>
            </a:prstGeom>
          </p:spPr>
        </p:pic>
        <p:pic>
          <p:nvPicPr>
            <p:cNvPr id="10" name="Imagen 9">
              <a:extLst>
                <a:ext uri="{FF2B5EF4-FFF2-40B4-BE49-F238E27FC236}">
                  <a16:creationId xmlns:a16="http://schemas.microsoft.com/office/drawing/2014/main" xmlns="" id="{142DFC16-4C1D-40D7-965D-2A023F3FB3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0479" y="138965"/>
              <a:ext cx="892121" cy="306124"/>
            </a:xfrm>
            <a:prstGeom prst="rect">
              <a:avLst/>
            </a:prstGeom>
          </p:spPr>
        </p:pic>
      </p:grpSp>
      <p:sp>
        <p:nvSpPr>
          <p:cNvPr id="13" name="Rectángulo 12">
            <a:extLst>
              <a:ext uri="{FF2B5EF4-FFF2-40B4-BE49-F238E27FC236}">
                <a16:creationId xmlns:a16="http://schemas.microsoft.com/office/drawing/2014/main" xmlns="" id="{3F20155A-3559-4721-8480-3C7F27416C9D}"/>
              </a:ext>
            </a:extLst>
          </p:cNvPr>
          <p:cNvSpPr/>
          <p:nvPr userDrawn="1"/>
        </p:nvSpPr>
        <p:spPr>
          <a:xfrm>
            <a:off x="838200" y="876479"/>
            <a:ext cx="9258300" cy="276999"/>
          </a:xfrm>
          <a:prstGeom prst="rect">
            <a:avLst/>
          </a:prstGeom>
        </p:spPr>
        <p:txBody>
          <a:bodyPr wrap="square">
            <a:spAutoFit/>
          </a:bodyPr>
          <a:lstStyle/>
          <a:p>
            <a:r>
              <a:rPr lang="es-MX" sz="1200" dirty="0">
                <a:solidFill>
                  <a:schemeClr val="bg2">
                    <a:lumMod val="25000"/>
                  </a:schemeClr>
                </a:solidFill>
                <a:latin typeface="Montserrat SemiBold"/>
              </a:rPr>
              <a:t>ECOSISTEMA NACIONAL INFORMÁTICO COVID-19: VISUALIZACIONES ESTATALES</a:t>
            </a:r>
          </a:p>
        </p:txBody>
      </p:sp>
      <p:cxnSp>
        <p:nvCxnSpPr>
          <p:cNvPr id="14" name="Conector recto 13">
            <a:extLst>
              <a:ext uri="{FF2B5EF4-FFF2-40B4-BE49-F238E27FC236}">
                <a16:creationId xmlns:a16="http://schemas.microsoft.com/office/drawing/2014/main" xmlns="" id="{A402D502-E40D-4845-A008-28F50CBEC7B4}"/>
              </a:ext>
            </a:extLst>
          </p:cNvPr>
          <p:cNvCxnSpPr>
            <a:cxnSpLocks/>
          </p:cNvCxnSpPr>
          <p:nvPr userDrawn="1"/>
        </p:nvCxnSpPr>
        <p:spPr>
          <a:xfrm>
            <a:off x="838200" y="1124065"/>
            <a:ext cx="10515600" cy="36367"/>
          </a:xfrm>
          <a:prstGeom prst="line">
            <a:avLst/>
          </a:prstGeom>
          <a:ln w="3175">
            <a:solidFill>
              <a:schemeClr val="bg2">
                <a:lumMod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77242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66" r:id="rId4"/>
    <p:sldLayoutId id="2147483673" r:id="rId5"/>
    <p:sldLayoutId id="2147483671" r:id="rId6"/>
    <p:sldLayoutId id="2147483669" r:id="rId7"/>
    <p:sldLayoutId id="2147483670" r:id="rId8"/>
    <p:sldLayoutId id="2147483662" r:id="rId9"/>
    <p:sldLayoutId id="2147483664" r:id="rId10"/>
  </p:sldLayoutIdLst>
  <p:hf hdr="0" ftr="0"/>
  <p:txStyles>
    <p:titleStyle>
      <a:lvl1pPr algn="l" defTabSz="914400" rtl="0" eaLnBrk="1" latinLnBrk="0" hangingPunct="1">
        <a:lnSpc>
          <a:spcPct val="90000"/>
        </a:lnSpc>
        <a:spcBef>
          <a:spcPct val="0"/>
        </a:spcBef>
        <a:buNone/>
        <a:defRPr sz="2800" kern="1200">
          <a:solidFill>
            <a:srgbClr val="3B383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B38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B383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B383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B383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B38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VISUALIZACIONES ESTATALES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Placeholder 1" descr="image.png"/>
          <p:cNvPicPr>
            <a:picLocks noGrp="1" noChangeAspect="1"/>
          </p:cNvPicPr>
          <p:nvPr>
            <p:ph type="pic" idx="19" sz="quarter"/>
          </p:nvPr>
        </p:nvPicPr>
        <p:blipFill>
          <a:blip r:embed="rId2"/>
          <a:srcRect l="17" r="17"/>
          <a:stretch>
            <a:fillRect/>
          </a:stretch>
        </p:blipFill>
        <p:spPr/>
      </p:pic>
      <p:sp>
        <p:nvSpPr>
          <p:cNvPr id="3" name="Title 2"/>
          <p:cNvSpPr>
            <a:spLocks noGrp="1"/>
          </p:cNvSpPr>
          <p:nvPr>
            <p:ph type="title"/>
          </p:nvPr>
        </p:nvSpPr>
        <p:spPr/>
        <p:txBody>
          <a:bodyPr/>
          <a:lstStyle/>
          <a:p>
            <a:r>
              <a:t>Morelos</a:t>
            </a:r>
          </a:p>
        </p:txBody>
      </p:sp>
      <p:sp>
        <p:nvSpPr>
          <p:cNvPr id="4" name="Text Placeholder 3"/>
          <p:cNvSpPr>
            <a:spLocks noGrp="1"/>
          </p:cNvSpPr>
          <p:nvPr>
            <p:ph type="body" idx="13" sz="quarter"/>
          </p:nvPr>
        </p:nvSpPr>
        <p:spPr/>
        <p:txBody>
          <a:bodyPr/>
          <a:lstStyle/>
          <a:p>
            <a:r>
              <a:t>70,176</a:t>
            </a:r>
          </a:p>
        </p:txBody>
      </p:sp>
      <p:sp>
        <p:nvSpPr>
          <p:cNvPr id="5" name="Text Placeholder 4"/>
          <p:cNvSpPr>
            <a:spLocks noGrp="1"/>
          </p:cNvSpPr>
          <p:nvPr>
            <p:ph type="body" idx="14" sz="quarter"/>
          </p:nvPr>
        </p:nvSpPr>
        <p:spPr/>
        <p:txBody>
          <a:bodyPr/>
          <a:lstStyle/>
          <a:p>
            <a:r>
              <a:t>235,765</a:t>
            </a:r>
          </a:p>
        </p:txBody>
      </p:sp>
      <p:sp>
        <p:nvSpPr>
          <p:cNvPr id="6" name="Text Placeholder 5"/>
          <p:cNvSpPr>
            <a:spLocks noGrp="1"/>
          </p:cNvSpPr>
          <p:nvPr>
            <p:ph type="body" idx="15" sz="quarter"/>
          </p:nvPr>
        </p:nvSpPr>
        <p:spPr/>
        <p:txBody>
          <a:bodyPr/>
          <a:lstStyle/>
          <a:p>
            <a:r>
              <a:t>9,553</a:t>
            </a:r>
          </a:p>
        </p:txBody>
      </p:sp>
      <p:sp>
        <p:nvSpPr>
          <p:cNvPr id="7" name="Text Placeholder 6"/>
          <p:cNvSpPr>
            <a:spLocks noGrp="1"/>
          </p:cNvSpPr>
          <p:nvPr>
            <p:ph type="body" idx="16" sz="quarter"/>
          </p:nvPr>
        </p:nvSpPr>
        <p:spPr/>
        <p:txBody>
          <a:bodyPr/>
          <a:lstStyle/>
          <a:p>
            <a:r>
              <a:t>5,268</a:t>
            </a:r>
          </a:p>
        </p:txBody>
      </p:sp>
      <p:sp>
        <p:nvSpPr>
          <p:cNvPr id="8" name="Text Placeholder 7"/>
          <p:cNvSpPr>
            <a:spLocks noGrp="1"/>
          </p:cNvSpPr>
          <p:nvPr>
            <p:ph type="body" idx="17" sz="quarter"/>
          </p:nvPr>
        </p:nvSpPr>
        <p:spPr/>
        <p:txBody>
          <a:bodyPr/>
          <a:lstStyle/>
          <a:p>
            <a:r>
              <a:t>58,500</a:t>
            </a:r>
          </a:p>
        </p:txBody>
      </p:sp>
      <p:sp>
        <p:nvSpPr>
          <p:cNvPr id="9" name="Text Placeholder 8"/>
          <p:cNvSpPr>
            <a:spLocks noGrp="1"/>
          </p:cNvSpPr>
          <p:nvPr>
            <p:ph type="body" idx="18" sz="quarter"/>
          </p:nvPr>
        </p:nvSpPr>
        <p:spPr/>
        <p:txBody>
          <a:bodyPr/>
          <a:lstStyle/>
          <a:p>
            <a:r>
              <a:t>24.0</a:t>
            </a:r>
          </a:p>
        </p:txBody>
      </p:sp>
      <p:sp>
        <p:nvSpPr>
          <p:cNvPr id="10" name="Text Placeholder 9"/>
          <p:cNvSpPr>
            <a:spLocks noGrp="1"/>
          </p:cNvSpPr>
          <p:nvPr>
            <p:ph type="body" idx="20" sz="quarter"/>
          </p:nvPr>
        </p:nvSpPr>
        <p:spPr/>
        <p:txBody>
          <a:bodyPr/>
          <a:lstStyle/>
          <a:p>
            <a:r>
              <a:t>Fecha de Actualización: </a:t>
            </a:r>
            <a:r>
              <a:rPr b="1"/>
              <a:t>21 de julio de 2021</a:t>
            </a:r>
            <a:r>
              <a:rPr b="0"/>
              <a:t> </a:t>
            </a:r>
          </a:p>
          <a:p>
            <a:r>
              <a:t>Datos de fecha de actualización: </a:t>
            </a:r>
            <a:r>
              <a:rPr b="1"/>
              <a:t>0.5</a:t>
            </a:r>
            <a:r>
              <a:rPr b="0"/>
              <a:t/>
            </a:r>
          </a:p>
        </p:txBody>
      </p:sp>
      <p:sp>
        <p:nvSpPr>
          <p:cNvPr id="11" name="Text Placeholder 10"/>
          <p:cNvSpPr>
            <a:spLocks noGrp="1"/>
          </p:cNvSpPr>
          <p:nvPr>
            <p:ph type="body" idx="21" sz="quarter"/>
          </p:nvPr>
        </p:nvSpPr>
        <p:spPr/>
        <p:txBody>
          <a:bodyPr/>
          <a:lstStyle/>
          <a:p>
            <a:r>
              <a:t>22.5%</a:t>
            </a:r>
          </a:p>
        </p:txBody>
      </p:sp>
      <p:sp>
        <p:nvSpPr>
          <p:cNvPr id="12" name="Text Placeholder 11"/>
          <p:cNvSpPr>
            <a:spLocks noGrp="1"/>
          </p:cNvSpPr>
          <p:nvPr>
            <p:ph type="body" idx="22" sz="quarter"/>
          </p:nvPr>
        </p:nvSpPr>
        <p:spPr/>
        <p:txBody>
          <a:bodyPr/>
          <a:lstStyle/>
          <a:p>
            <a:r>
              <a:t>Fecha de actualización: </a:t>
            </a:r>
            <a:r>
              <a:rPr b="1"/>
              <a:t>21 de julio de 2021</a:t>
            </a:r>
            <a:r>
              <a:rPr b="0"/>
              <a:t/>
            </a:r>
          </a:p>
        </p:txBody>
      </p:sp>
      <p:sp>
        <p:nvSpPr>
          <p:cNvPr id="13" name="Text Placeholder 12"/>
          <p:cNvSpPr>
            <a:spLocks noGrp="1"/>
          </p:cNvSpPr>
          <p:nvPr>
            <p:ph type="body" idx="23" sz="quarter"/>
          </p:nvPr>
        </p:nvSpPr>
        <p:spPr/>
        <p:txBody>
          <a:bodyPr/>
          <a:lstStyle/>
          <a:p>
            <a:r>
              <a:t>-2.5%</a:t>
            </a:r>
          </a:p>
        </p:txBody>
      </p:sp>
      <p:sp>
        <p:nvSpPr>
          <p:cNvPr id="14" name="Text Placeholder 13"/>
          <p:cNvSpPr>
            <a:spLocks noGrp="1"/>
          </p:cNvSpPr>
          <p:nvPr>
            <p:ph type="body" idx="24" sz="quarter"/>
          </p:nvPr>
        </p:nvSpPr>
        <p:spPr/>
        <p:txBody>
          <a:bodyPr/>
          <a:lstStyle/>
          <a:p>
            <a:r>
              <a:t>Fecha de actualización: </a:t>
            </a:r>
            <a:r>
              <a:rPr b="1"/>
              <a:t>21 de julio de 2021</a:t>
            </a:r>
            <a:r>
              <a:rPr b="0"/>
              <a:t/>
            </a:r>
          </a:p>
        </p:txBody>
      </p:sp>
      <p:sp>
        <p:nvSpPr>
          <p:cNvPr id="15" name="Text Placeholder 14"/>
          <p:cNvSpPr>
            <a:spLocks noGrp="1"/>
          </p:cNvSpPr>
          <p:nvPr>
            <p:ph type="body" idx="25" sz="quarter"/>
          </p:nvPr>
        </p:nvSpPr>
        <p:spPr/>
        <p:txBody>
          <a:bodyPr/>
          <a:lstStyle/>
          <a:p>
            <a:r>
              <a:t>14.7%</a:t>
            </a:r>
          </a:p>
        </p:txBody>
      </p:sp>
      <p:sp>
        <p:nvSpPr>
          <p:cNvPr id="16" name="Text Placeholder 15"/>
          <p:cNvSpPr>
            <a:spLocks noGrp="1"/>
          </p:cNvSpPr>
          <p:nvPr>
            <p:ph type="body" idx="26" sz="quarter"/>
          </p:nvPr>
        </p:nvSpPr>
        <p:spPr/>
        <p:txBody>
          <a:bodyPr/>
          <a:lstStyle/>
          <a:p>
            <a:r>
              <a:t>Fecha de actualización: </a:t>
            </a:r>
            <a:r>
              <a:rPr b="1"/>
              <a:t>01 de julio de 2020</a:t>
            </a:r>
            <a:r>
              <a:rPr b="0"/>
              <a:t/>
            </a:r>
          </a:p>
        </p:txBody>
      </p:sp>
      <p:sp>
        <p:nvSpPr>
          <p:cNvPr id="17" name="Text Placeholder 16"/>
          <p:cNvSpPr>
            <a:spLocks noGrp="1"/>
          </p:cNvSpPr>
          <p:nvPr>
            <p:ph type="body" idx="27" sz="quarter"/>
          </p:nvPr>
        </p:nvSpPr>
        <p:spPr/>
        <p:txBody>
          <a:bodyPr/>
          <a:lstStyle/>
          <a:p>
            <a:r>
              <a:t>0.0%</a:t>
            </a:r>
          </a:p>
        </p:txBody>
      </p:sp>
      <p:sp>
        <p:nvSpPr>
          <p:cNvPr id="18" name="Text Placeholder 17"/>
          <p:cNvSpPr>
            <a:spLocks noGrp="1"/>
          </p:cNvSpPr>
          <p:nvPr>
            <p:ph type="body" idx="28" sz="quarter"/>
          </p:nvPr>
        </p:nvSpPr>
        <p:spPr/>
        <p:txBody>
          <a:bodyPr/>
          <a:lstStyle/>
          <a:p>
            <a:r>
              <a:t>Fecha de actualización: </a:t>
            </a:r>
            <a:r>
              <a:rPr b="1"/>
              <a:t>10 de julio de 2020</a:t>
            </a:r>
            <a:r>
              <a:rPr b="0"/>
              <a:t/>
            </a:r>
          </a:p>
        </p:txBody>
      </p:sp>
      <p:sp>
        <p:nvSpPr>
          <p:cNvPr id="19" name="Text Placeholder 18"/>
          <p:cNvSpPr>
            <a:spLocks noGrp="1"/>
          </p:cNvSpPr>
          <p:nvPr>
            <p:ph type="body" idx="29" sz="quarter"/>
          </p:nvPr>
        </p:nvSpPr>
        <p:spPr/>
        <p:txBody>
          <a:bodyPr/>
          <a:lstStyle/>
          <a:p>
            <a:r>
              <a:t>www.coronavirus.conacyt.mx</a:t>
            </a:r>
          </a:p>
        </p:txBody>
      </p:sp>
      <p:sp>
        <p:nvSpPr>
          <p:cNvPr id="20" name="Text Placeholder 19"/>
          <p:cNvSpPr>
            <a:spLocks noGrp="1"/>
          </p:cNvSpPr>
          <p:nvPr>
            <p:ph type="body" idx="30" sz="quarter"/>
          </p:nvPr>
        </p:nvSpPr>
        <p:spPr/>
        <p:txBody>
          <a:bodyPr/>
          <a:lstStyle/>
          <a:p>
            <a:r>
              <a:t>1</a:t>
            </a:r>
          </a:p>
        </p:txBody>
      </p:sp>
      <p:sp>
        <p:nvSpPr>
          <p:cNvPr id="21" name="Text Placeholder 20"/>
          <p:cNvSpPr>
            <a:spLocks noGrp="1"/>
          </p:cNvSpPr>
          <p:nvPr>
            <p:ph type="body" idx="31" sz="quarter"/>
          </p:nvPr>
        </p:nvSpPr>
        <p:spPr/>
        <p:txBody>
          <a:bodyPr/>
          <a:lstStyle/>
          <a:p>
            <a:r>
              <a:t>Fecha de actualización: 30 de abril de 2022</a:t>
            </a:r>
          </a:p>
        </p:txBody>
      </p:sp>
      <p:sp>
        <p:nvSpPr>
          <p:cNvPr id="22" name="Text Placeholder 21"/>
          <p:cNvSpPr>
            <a:spLocks noGrp="1"/>
          </p:cNvSpPr>
          <p:nvPr>
            <p:ph type="body" idx="32" sz="quarter"/>
          </p:nvPr>
        </p:nvSpPr>
        <p:spPr/>
        <p:txBody>
          <a:bodyPr/>
          <a:lstStyle/>
          <a:p>
            <a:r>
              <a:t>Media</a:t>
            </a:r>
          </a:p>
        </p:txBody>
      </p:sp>
      <p:sp>
        <p:nvSpPr>
          <p:cNvPr id="23" name="Text Placeholder 22"/>
          <p:cNvSpPr>
            <a:spLocks noGrp="1"/>
          </p:cNvSpPr>
          <p:nvPr>
            <p:ph type="body" idx="33" sz="quarter"/>
          </p:nvPr>
        </p:nvSpPr>
        <p:spPr/>
        <p:txBody>
          <a:bodyPr/>
          <a:lstStyle/>
          <a:p>
            <a:r>
              <a:t>Baja</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Morelos</a:t>
            </a:r>
          </a:p>
        </p:txBody>
      </p:sp>
      <p:pic>
        <p:nvPicPr>
          <p:cNvPr id="3" name="Picture Placeholder 2" descr="image.png"/>
          <p:cNvPicPr>
            <a:picLocks noGrp="1" noChangeAspect="1"/>
          </p:cNvPicPr>
          <p:nvPr>
            <p:ph type="pic" idx="13" sz="quarter"/>
          </p:nvPr>
        </p:nvPicPr>
        <p:blipFill>
          <a:blip r:embed="rId2"/>
          <a:srcRect l="7" r="7"/>
          <a:stretch>
            <a:fillRect/>
          </a:stretch>
        </p:blipFill>
        <p:spPr/>
      </p:pic>
      <p:sp>
        <p:nvSpPr>
          <p:cNvPr id="4" name="Text Placeholder 3"/>
          <p:cNvSpPr>
            <a:spLocks noGrp="1"/>
          </p:cNvSpPr>
          <p:nvPr>
            <p:ph type="body" idx="14" sz="quarter"/>
          </p:nvPr>
        </p:nvSpPr>
        <p:spPr/>
        <p:txBody>
          <a:bodyPr/>
          <a:lstStyle/>
          <a:p>
            <a:r>
              <a:t>Fecha de actualización: 20 de abril de 2022</a:t>
            </a:r>
          </a:p>
        </p:txBody>
      </p:sp>
      <p:sp>
        <p:nvSpPr>
          <p:cNvPr id="5" name="Text Placeholder 4"/>
          <p:cNvSpPr>
            <a:spLocks noGrp="1"/>
          </p:cNvSpPr>
          <p:nvPr>
            <p:ph type="body" idx="15" sz="quarter"/>
          </p:nvPr>
        </p:nvSpPr>
        <p:spPr/>
        <p:txBody>
          <a:bodyPr/>
          <a:lstStyle/>
          <a:p>
            <a:r>
              <a:t>Datos a la fecha de actualización: Cuantil 10%: </a:t>
            </a:r>
            <a:r>
              <a:rPr b="1"/>
              <a:t>0.3</a:t>
            </a:r>
            <a:r>
              <a:rPr b="0"/>
              <a:t> | Cuantil 25%: </a:t>
            </a:r>
            <a:r>
              <a:rPr b="1"/>
              <a:t>0.4</a:t>
            </a:r>
            <a:r>
              <a:rPr b="0"/>
              <a:t> | Mediana: </a:t>
            </a:r>
            <a:r>
              <a:rPr b="1"/>
              <a:t>0.5</a:t>
            </a:r>
            <a:r>
              <a:rPr b="0"/>
              <a:t> | Cuantil 75%: </a:t>
            </a:r>
            <a:r>
              <a:rPr b="1"/>
              <a:t>0.7</a:t>
            </a:r>
            <a:r>
              <a:rPr b="0"/>
              <a:t> | Cuantil 90%: </a:t>
            </a:r>
            <a:r>
              <a:rPr b="1"/>
              <a:t>0.9</a:t>
            </a:r>
            <a:r>
              <a:rPr b="0"/>
              <a:t/>
            </a:r>
          </a:p>
        </p:txBody>
      </p:sp>
      <p:sp>
        <p:nvSpPr>
          <p:cNvPr id="6" name="Text Placeholder 5"/>
          <p:cNvSpPr>
            <a:spLocks noGrp="1"/>
          </p:cNvSpPr>
          <p:nvPr>
            <p:ph type="body" idx="29" sz="quarter"/>
          </p:nvPr>
        </p:nvSpPr>
        <p:spPr/>
        <p:txBody>
          <a:bodyPr/>
          <a:lstStyle/>
          <a:p>
            <a:r>
              <a:t>www.coronavirus.conacyt.mx</a:t>
            </a:r>
          </a:p>
        </p:txBody>
      </p:sp>
      <p:sp>
        <p:nvSpPr>
          <p:cNvPr id="7" name="Text Placeholder 6"/>
          <p:cNvSpPr>
            <a:spLocks noGrp="1"/>
          </p:cNvSpPr>
          <p:nvPr>
            <p:ph type="body" idx="30" sz="quarter"/>
          </p:nvPr>
        </p:nvSpPr>
        <p:spPr/>
        <p:txBody>
          <a:bodyPr/>
          <a:lstStyle/>
          <a:p>
            <a:r>
              <a:t>2</a:t>
            </a:r>
          </a:p>
        </p:txBody>
      </p:sp>
      <p:sp>
        <p:nvSpPr>
          <p:cNvPr id="8" name="Text Placeholder 7"/>
          <p:cNvSpPr>
            <a:spLocks noGrp="1"/>
          </p:cNvSpPr>
          <p:nvPr>
            <p:ph type="body" idx="31" sz="quarter"/>
          </p:nvPr>
        </p:nvSpPr>
        <p:spPr/>
        <p:txBody>
          <a:bodyPr/>
          <a:lstStyle/>
          <a:p>
            <a:r>
              <a:t>NOTAS:</a:t>
            </a:r>
          </a:p>
          <a:p>
            <a:r>
              <a:t>El Rt es el número básico de reproducción de la epidemia. Se puede interpretar como el número de personas en una población que pueden ser infectadas por un individuo en un momento específico. La gráfica se divide en tres secciones: en verde los valores Rt &lt; 1 indican que el número promedio de personas contagiadas por una persona infectada es menor a uno (transmisión baja), en amarillo se encuentran los valores de Rt &gt;1 y &lt;2 que indican que el promedio de nuevos contagios por persona infectada es mayor a uno (transmisión alta) y en rojo se encuentran los valores Rt &gt;2 que indican velocidades de contagio mayor a dos (transmisión muy alta). Cuanto más grande sea el valor de Rt, mayor es la velocidad de transmisión, aún cuando en la visualización los valores de Rt mayores a cuatro no se observan.</a:t>
            </a:r>
          </a:p>
          <a:p>
            <a:r>
              <a:t>Es necesario tener en cuenta que los valores de Rt pueden modificarse a lo largo del desarrollo de la pandemia dependiendo de varios factores, tales como, la variante dominante (e.g. delta, omicron), la tasa de vacunación, la cantidad de personas infectadas, la cantidad de personas susceptibles y el comportamiento de las personas (distanciamiento social).</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Morelos</a:t>
            </a:r>
          </a:p>
        </p:txBody>
      </p:sp>
      <p:pic>
        <p:nvPicPr>
          <p:cNvPr id="3" name="Picture Placeholder 2" descr="image.png"/>
          <p:cNvPicPr>
            <a:picLocks noGrp="1" noChangeAspect="1"/>
          </p:cNvPicPr>
          <p:nvPr>
            <p:ph type="pic" idx="13" sz="quarter"/>
          </p:nvPr>
        </p:nvPicPr>
        <p:blipFill>
          <a:blip r:embed="rId2"/>
          <a:srcRect l="37" r="37"/>
          <a:stretch>
            <a:fillRect/>
          </a:stretch>
        </p:blipFill>
        <p:spPr/>
      </p:pic>
      <p:sp>
        <p:nvSpPr>
          <p:cNvPr id="4" name="Text Placeholder 3"/>
          <p:cNvSpPr>
            <a:spLocks noGrp="1"/>
          </p:cNvSpPr>
          <p:nvPr>
            <p:ph type="body" idx="14" sz="quarter"/>
          </p:nvPr>
        </p:nvSpPr>
        <p:spPr/>
        <p:txBody>
          <a:bodyPr/>
          <a:lstStyle/>
          <a:p>
            <a:r>
              <a:t>Fecha de actualización: 30 de abril de 2022</a:t>
            </a:r>
          </a:p>
        </p:txBody>
      </p:sp>
      <p:pic>
        <p:nvPicPr>
          <p:cNvPr id="5" name="Picture Placeholder 4" descr="image.png"/>
          <p:cNvPicPr>
            <a:picLocks noGrp="1" noChangeAspect="1"/>
          </p:cNvPicPr>
          <p:nvPr>
            <p:ph type="pic" idx="15" sz="quarter"/>
          </p:nvPr>
        </p:nvPicPr>
        <p:blipFill>
          <a:blip r:embed="rId3"/>
          <a:srcRect t="2996" b="2996"/>
          <a:stretch>
            <a:fillRect/>
          </a:stretch>
        </p:blipFill>
        <p:spPr/>
      </p:pic>
      <p:sp>
        <p:nvSpPr>
          <p:cNvPr id="6" name="Text Placeholder 5"/>
          <p:cNvSpPr>
            <a:spLocks noGrp="1"/>
          </p:cNvSpPr>
          <p:nvPr>
            <p:ph type="body" idx="29" sz="quarter"/>
          </p:nvPr>
        </p:nvSpPr>
        <p:spPr/>
        <p:txBody>
          <a:bodyPr/>
          <a:lstStyle/>
          <a:p>
            <a:r>
              <a:t>www.coronavirus.conacyt.mx</a:t>
            </a:r>
          </a:p>
        </p:txBody>
      </p:sp>
      <p:sp>
        <p:nvSpPr>
          <p:cNvPr id="7" name="Text Placeholder 6"/>
          <p:cNvSpPr>
            <a:spLocks noGrp="1"/>
          </p:cNvSpPr>
          <p:nvPr>
            <p:ph type="body" idx="30" sz="quarter"/>
          </p:nvPr>
        </p:nvSpPr>
        <p:spPr/>
        <p:txBody>
          <a:bodyPr/>
          <a:lstStyle/>
          <a:p>
            <a:r>
              <a:t>3</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Morelos</a:t>
            </a:r>
          </a:p>
        </p:txBody>
      </p:sp>
      <p:pic>
        <p:nvPicPr>
          <p:cNvPr id="3" name="Picture Placeholder 2" descr="image.png"/>
          <p:cNvPicPr>
            <a:picLocks noGrp="1" noChangeAspect="1"/>
          </p:cNvPicPr>
          <p:nvPr>
            <p:ph type="pic" idx="13" sz="quarter"/>
          </p:nvPr>
        </p:nvPicPr>
        <p:blipFill>
          <a:blip r:embed="rId2"/>
          <a:srcRect l="37" r="37"/>
          <a:stretch>
            <a:fillRect/>
          </a:stretch>
        </p:blipFill>
        <p:spPr/>
      </p:pic>
      <p:sp>
        <p:nvSpPr>
          <p:cNvPr id="4" name="Text Placeholder 3"/>
          <p:cNvSpPr>
            <a:spLocks noGrp="1"/>
          </p:cNvSpPr>
          <p:nvPr>
            <p:ph type="body" idx="14" sz="quarter"/>
          </p:nvPr>
        </p:nvSpPr>
        <p:spPr/>
        <p:txBody>
          <a:bodyPr/>
          <a:lstStyle/>
          <a:p>
            <a:r>
              <a:t>Fecha de actualización: 30 de abril de 2022</a:t>
            </a:r>
          </a:p>
        </p:txBody>
      </p:sp>
      <p:pic>
        <p:nvPicPr>
          <p:cNvPr id="5" name="Picture Placeholder 4" descr="image.png"/>
          <p:cNvPicPr>
            <a:picLocks noGrp="1" noChangeAspect="1"/>
          </p:cNvPicPr>
          <p:nvPr>
            <p:ph type="pic" idx="15" sz="quarter"/>
          </p:nvPr>
        </p:nvPicPr>
        <p:blipFill>
          <a:blip r:embed="rId3"/>
          <a:srcRect t="2996" b="2996"/>
          <a:stretch>
            <a:fillRect/>
          </a:stretch>
        </p:blipFill>
        <p:spPr/>
      </p:pic>
      <p:sp>
        <p:nvSpPr>
          <p:cNvPr id="6" name="Text Placeholder 5"/>
          <p:cNvSpPr>
            <a:spLocks noGrp="1"/>
          </p:cNvSpPr>
          <p:nvPr>
            <p:ph type="body" idx="29" sz="quarter"/>
          </p:nvPr>
        </p:nvSpPr>
        <p:spPr/>
        <p:txBody>
          <a:bodyPr/>
          <a:lstStyle/>
          <a:p>
            <a:r>
              <a:t>www.coronavirus.conacyt.mx</a:t>
            </a:r>
          </a:p>
        </p:txBody>
      </p:sp>
      <p:sp>
        <p:nvSpPr>
          <p:cNvPr id="7" name="Text Placeholder 6"/>
          <p:cNvSpPr>
            <a:spLocks noGrp="1"/>
          </p:cNvSpPr>
          <p:nvPr>
            <p:ph type="body" idx="30" sz="quarter"/>
          </p:nvPr>
        </p:nvSpPr>
        <p:spPr/>
        <p:txBody>
          <a:bodyPr/>
          <a:lstStyle/>
          <a:p>
            <a:r>
              <a:t>4</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Morelos</a:t>
            </a:r>
          </a:p>
        </p:txBody>
      </p:sp>
      <p:pic>
        <p:nvPicPr>
          <p:cNvPr id="3" name="Picture Placeholder 2" descr="image.png"/>
          <p:cNvPicPr>
            <a:picLocks noGrp="1" noChangeAspect="1"/>
          </p:cNvPicPr>
          <p:nvPr>
            <p:ph type="pic" idx="13" sz="quarter"/>
          </p:nvPr>
        </p:nvPicPr>
        <p:blipFill>
          <a:blip r:embed="rId2"/>
          <a:srcRect l="32" r="32"/>
          <a:stretch>
            <a:fillRect/>
          </a:stretch>
        </p:blipFill>
        <p:spPr/>
      </p:pic>
      <p:pic>
        <p:nvPicPr>
          <p:cNvPr id="4" name="Picture Placeholder 3" descr="image.png"/>
          <p:cNvPicPr>
            <a:picLocks noGrp="1" noChangeAspect="1"/>
          </p:cNvPicPr>
          <p:nvPr>
            <p:ph type="pic" idx="14" sz="quarter"/>
          </p:nvPr>
        </p:nvPicPr>
        <p:blipFill>
          <a:blip r:embed="rId3"/>
          <a:srcRect l="32" r="32"/>
          <a:stretch>
            <a:fillRect/>
          </a:stretch>
        </p:blipFill>
        <p:spPr/>
      </p:pic>
      <p:sp>
        <p:nvSpPr>
          <p:cNvPr id="5" name="Text Placeholder 4"/>
          <p:cNvSpPr>
            <a:spLocks noGrp="1"/>
          </p:cNvSpPr>
          <p:nvPr>
            <p:ph type="body" idx="15" sz="quarter"/>
          </p:nvPr>
        </p:nvSpPr>
        <p:spPr/>
        <p:txBody>
          <a:bodyPr/>
          <a:lstStyle/>
          <a:p>
            <a:r>
              <a:t>MODELO AMMA: Incidencia de casos confirmados diarios</a:t>
            </a:r>
          </a:p>
        </p:txBody>
      </p:sp>
      <p:sp>
        <p:nvSpPr>
          <p:cNvPr id="6" name="Text Placeholder 5"/>
          <p:cNvSpPr>
            <a:spLocks noGrp="1"/>
          </p:cNvSpPr>
          <p:nvPr>
            <p:ph type="body" idx="16" sz="quarter"/>
          </p:nvPr>
        </p:nvSpPr>
        <p:spPr/>
        <p:txBody>
          <a:bodyPr/>
          <a:lstStyle/>
          <a:p>
            <a:r>
              <a:t>Fecha de actualización: 30 de diciembre de 2021</a:t>
            </a:r>
          </a:p>
        </p:txBody>
      </p:sp>
      <p:sp>
        <p:nvSpPr>
          <p:cNvPr id="7" name="Text Placeholder 6"/>
          <p:cNvSpPr>
            <a:spLocks noGrp="1"/>
          </p:cNvSpPr>
          <p:nvPr>
            <p:ph type="body" idx="17" sz="quarter"/>
          </p:nvPr>
        </p:nvSpPr>
        <p:spPr/>
        <p:txBody>
          <a:bodyPr/>
          <a:lstStyle/>
          <a:p>
            <a:r>
              <a:t>MODELO AMMA: Incidencia de decesos </a:t>
            </a:r>
          </a:p>
        </p:txBody>
      </p:sp>
      <p:sp>
        <p:nvSpPr>
          <p:cNvPr id="8" name="Text Placeholder 7"/>
          <p:cNvSpPr>
            <a:spLocks noGrp="1"/>
          </p:cNvSpPr>
          <p:nvPr>
            <p:ph type="body" idx="18" sz="quarter"/>
          </p:nvPr>
        </p:nvSpPr>
        <p:spPr/>
        <p:txBody>
          <a:bodyPr/>
          <a:lstStyle/>
          <a:p>
            <a:r>
              <a:t>Fecha de actualización: 30 de diciembre de 2021</a:t>
            </a:r>
          </a:p>
        </p:txBody>
      </p:sp>
      <p:sp>
        <p:nvSpPr>
          <p:cNvPr id="9" name="Text Placeholder 8"/>
          <p:cNvSpPr>
            <a:spLocks noGrp="1"/>
          </p:cNvSpPr>
          <p:nvPr>
            <p:ph type="body" idx="29" sz="quarter"/>
          </p:nvPr>
        </p:nvSpPr>
        <p:spPr/>
        <p:txBody>
          <a:bodyPr/>
          <a:lstStyle/>
          <a:p>
            <a:r>
              <a:t>www.coronavirus.conacyt.mx</a:t>
            </a:r>
          </a:p>
        </p:txBody>
      </p:sp>
      <p:sp>
        <p:nvSpPr>
          <p:cNvPr id="10" name="Text Placeholder 9"/>
          <p:cNvSpPr>
            <a:spLocks noGrp="1"/>
          </p:cNvSpPr>
          <p:nvPr>
            <p:ph type="body" idx="30" sz="quarter"/>
          </p:nvPr>
        </p:nvSpPr>
        <p:spPr/>
        <p:txBody>
          <a:bodyPr/>
          <a:lstStyle/>
          <a:p>
            <a:r>
              <a:t>5</a:t>
            </a:r>
          </a:p>
        </p:txBody>
      </p:sp>
      <p:sp>
        <p:nvSpPr>
          <p:cNvPr id="11" name="Text Placeholder 10"/>
          <p:cNvSpPr>
            <a:spLocks noGrp="1"/>
          </p:cNvSpPr>
          <p:nvPr>
            <p:ph type="body" idx="31" sz="quarter"/>
          </p:nvPr>
        </p:nvSpPr>
        <p:spPr/>
        <p:txBody>
          <a:bodyPr/>
          <a:lstStyle/>
          <a:p>
            <a:r>
              <a:t>La fecha de actualización hace referencia al último reporte AMMA. Para los datos de casos confirmados por fecha de inicio de síntomas y decesos se eliminan los últimos 11 días de datos para compensar el retraso en el reporte de información y se recorren las fechas 4 días hacia adelante. Los datos de camas de hospital se utilizan al día de reporte. Nota importante: Desde la segunda semana de enero de 2022, los pronósticos del modelo AMMA3, tanto en casos como ocupación hospitalaria, han mostrado poca confiabilidad debido a las características de las nuevas variantes del virus y los cambios en la evolución clínica de la enfermedad relacionados con la vacunación. En tanto no se observe una mejora sostenida en el desempeño de los pronósticos del modelo, se seguirán recopilando y analizando los datos, pero no se publicarán nuevos reportes. </a:t>
            </a:r>
          </a:p>
        </p:txBody>
      </p:sp>
      <p:sp>
        <p:nvSpPr>
          <p:cNvPr id="12" name="Text Placeholder 11"/>
          <p:cNvSpPr>
            <a:spLocks noGrp="1"/>
          </p:cNvSpPr>
          <p:nvPr>
            <p:ph type="body" idx="32" sz="quarter"/>
          </p:nvPr>
        </p:nvSpPr>
        <p:spPr/>
        <p:txBody>
          <a:bodyPr/>
          <a:lstStyle/>
          <a:p>
            <a:r>
              <a:t>La fecha de actualización hace referencia al último reporte AMMA. Para los datos de casos confirmados por fecha de inicio de síntomas y decesos se eliminan los últimos 11 días de datos para compensar el retraso en el reporte de información y se recorren las fechas 4 días hacia adelante. Los datos de camas de hospital se utilizan al día de reporte. Nota importante: Desde la segunda semana de enero de 2022, los pronósticos del modelo AMMA3, tanto en casos como ocupación hospitalaria, han mostrado poca confiabilidad debido a las características de las nuevas variantes del virus y los cambios en la evolución clínica de la enfermedad relacionados con la vacunación. En tanto no se observe una mejora sostenida en el desempeño de los pronósticos del modelo, se seguirán recopilando y analizando los datos, pero no se publicarán nuevos reportes. </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Morelos</a:t>
            </a:r>
          </a:p>
        </p:txBody>
      </p:sp>
      <p:pic>
        <p:nvPicPr>
          <p:cNvPr id="3" name="Picture Placeholder 2" descr="image.png"/>
          <p:cNvPicPr>
            <a:picLocks noGrp="1" noChangeAspect="1"/>
          </p:cNvPicPr>
          <p:nvPr>
            <p:ph type="pic" idx="13" sz="quarter"/>
          </p:nvPr>
        </p:nvPicPr>
        <p:blipFill>
          <a:blip r:embed="rId2"/>
          <a:srcRect l="32" r="32"/>
          <a:stretch>
            <a:fillRect/>
          </a:stretch>
        </p:blipFill>
        <p:spPr/>
      </p:pic>
      <p:pic>
        <p:nvPicPr>
          <p:cNvPr id="4" name="Picture Placeholder 3" descr="image.png"/>
          <p:cNvPicPr>
            <a:picLocks noGrp="1" noChangeAspect="1"/>
          </p:cNvPicPr>
          <p:nvPr>
            <p:ph type="pic" idx="14" sz="quarter"/>
          </p:nvPr>
        </p:nvPicPr>
        <p:blipFill>
          <a:blip r:embed="rId3"/>
          <a:srcRect l="32" r="32"/>
          <a:stretch>
            <a:fillRect/>
          </a:stretch>
        </p:blipFill>
        <p:spPr/>
      </p:pic>
      <p:sp>
        <p:nvSpPr>
          <p:cNvPr id="5" name="Text Placeholder 4"/>
          <p:cNvSpPr>
            <a:spLocks noGrp="1"/>
          </p:cNvSpPr>
          <p:nvPr>
            <p:ph type="body" idx="15" sz="quarter"/>
          </p:nvPr>
        </p:nvSpPr>
        <p:spPr/>
        <p:txBody>
          <a:bodyPr/>
          <a:lstStyle/>
          <a:p>
            <a:r>
              <a:t>MODELO AMMA: Proyección - Demanda Hospitalaria no UCI: Número de camas demandadas por día</a:t>
            </a:r>
          </a:p>
        </p:txBody>
      </p:sp>
      <p:sp>
        <p:nvSpPr>
          <p:cNvPr id="6" name="Text Placeholder 5"/>
          <p:cNvSpPr>
            <a:spLocks noGrp="1"/>
          </p:cNvSpPr>
          <p:nvPr>
            <p:ph type="body" idx="16" sz="quarter"/>
          </p:nvPr>
        </p:nvSpPr>
        <p:spPr/>
        <p:txBody>
          <a:bodyPr/>
          <a:lstStyle/>
          <a:p>
            <a:r>
              <a:t>Fecha de actualización: 30 de diciembre de 2021</a:t>
            </a:r>
          </a:p>
        </p:txBody>
      </p:sp>
      <p:sp>
        <p:nvSpPr>
          <p:cNvPr id="7" name="Text Placeholder 6"/>
          <p:cNvSpPr>
            <a:spLocks noGrp="1"/>
          </p:cNvSpPr>
          <p:nvPr>
            <p:ph type="body" idx="17" sz="quarter"/>
          </p:nvPr>
        </p:nvSpPr>
        <p:spPr/>
        <p:txBody>
          <a:bodyPr/>
          <a:lstStyle/>
          <a:p>
            <a:r>
              <a:t>MODELO AMMA: Proyección - Demanda Hospitalaria UCI: Número de camas demandadas por día</a:t>
            </a:r>
          </a:p>
        </p:txBody>
      </p:sp>
      <p:sp>
        <p:nvSpPr>
          <p:cNvPr id="8" name="Text Placeholder 7"/>
          <p:cNvSpPr>
            <a:spLocks noGrp="1"/>
          </p:cNvSpPr>
          <p:nvPr>
            <p:ph type="body" idx="18" sz="quarter"/>
          </p:nvPr>
        </p:nvSpPr>
        <p:spPr/>
        <p:txBody>
          <a:bodyPr/>
          <a:lstStyle/>
          <a:p>
            <a:r>
              <a:t>Fecha de actualización: 30 de diciembre de 2021</a:t>
            </a:r>
          </a:p>
        </p:txBody>
      </p:sp>
      <p:sp>
        <p:nvSpPr>
          <p:cNvPr id="9" name="Text Placeholder 8"/>
          <p:cNvSpPr>
            <a:spLocks noGrp="1"/>
          </p:cNvSpPr>
          <p:nvPr>
            <p:ph type="body" idx="29" sz="quarter"/>
          </p:nvPr>
        </p:nvSpPr>
        <p:spPr/>
        <p:txBody>
          <a:bodyPr/>
          <a:lstStyle/>
          <a:p>
            <a:r>
              <a:t>www.coronavirus.conacyt.mx</a:t>
            </a:r>
          </a:p>
        </p:txBody>
      </p:sp>
      <p:sp>
        <p:nvSpPr>
          <p:cNvPr id="10" name="Text Placeholder 9"/>
          <p:cNvSpPr>
            <a:spLocks noGrp="1"/>
          </p:cNvSpPr>
          <p:nvPr>
            <p:ph type="body" idx="30" sz="quarter"/>
          </p:nvPr>
        </p:nvSpPr>
        <p:spPr/>
        <p:txBody>
          <a:bodyPr/>
          <a:lstStyle/>
          <a:p>
            <a:r>
              <a:t>6</a:t>
            </a:r>
          </a:p>
        </p:txBody>
      </p:sp>
      <p:sp>
        <p:nvSpPr>
          <p:cNvPr id="11" name="Text Placeholder 10"/>
          <p:cNvSpPr>
            <a:spLocks noGrp="1"/>
          </p:cNvSpPr>
          <p:nvPr>
            <p:ph type="body" idx="31" sz="quarter"/>
          </p:nvPr>
        </p:nvSpPr>
        <p:spPr/>
        <p:txBody>
          <a:bodyPr/>
          <a:lstStyle/>
          <a:p>
            <a:r>
              <a:t>La fecha de actualización hace referencia al último reporte AMMA. Para los datos de casos confirmados por fecha de inicio de síntomas y decesos se eliminan los últimos 11 días de datos para compensar el retraso en el reporte de información y se recorren las fechas 4 días hacia adelante. Los datos de camas de hospital se utilizan al día de reporte. Nota importante: Desde la segunda semana de enero de 2022, los pronósticos del modelo AMMA3, tanto en casos como ocupación hospitalaria, han mostrado poca confiabilidad debido a las características de las nuevas variantes del virus y los cambios en la evolución clínica de la enfermedad relacionados con la vacunación. En tanto no se observe una mejora sostenida en el desempeño de los pronósticos del modelo, se seguirán recopilando y analizando los datos, pero no se publicarán nuevos reportes. </a:t>
            </a:r>
          </a:p>
        </p:txBody>
      </p:sp>
      <p:sp>
        <p:nvSpPr>
          <p:cNvPr id="12" name="Text Placeholder 11"/>
          <p:cNvSpPr>
            <a:spLocks noGrp="1"/>
          </p:cNvSpPr>
          <p:nvPr>
            <p:ph type="body" idx="32" sz="quarter"/>
          </p:nvPr>
        </p:nvSpPr>
        <p:spPr/>
        <p:txBody>
          <a:bodyPr/>
          <a:lstStyle/>
          <a:p>
            <a:r>
              <a:t>La fecha de actualización hace referencia al último reporte AMMA. Para los datos de casos confirmados por fecha de inicio de síntomas y decesos se eliminan los últimos 11 días de datos para compensar el retraso en el reporte de información y se recorren las fechas 4 días hacia adelante. Los datos de camas de hospital se utilizan al día de reporte. Nota importante: Desde la segunda semana de enero de 2022, los pronósticos del modelo AMMA3, tanto en casos como ocupación hospitalaria, han mostrado poca confiabilidad debido a las características de las nuevas variantes del virus y los cambios en la evolución clínica de la enfermedad relacionados con la vacunación. En tanto no se observe una mejora sostenida en el desempeño de los pronósticos del modelo, se seguirán recopilando y analizando los datos, pero no se publicarán nuevos reportes. </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Morelos</a:t>
            </a:r>
          </a:p>
        </p:txBody>
      </p:sp>
      <p:pic>
        <p:nvPicPr>
          <p:cNvPr id="3" name="Picture Placeholder 2" descr="image.png"/>
          <p:cNvPicPr>
            <a:picLocks noGrp="1" noChangeAspect="1"/>
          </p:cNvPicPr>
          <p:nvPr>
            <p:ph type="pic" idx="13" sz="quarter"/>
          </p:nvPr>
        </p:nvPicPr>
        <p:blipFill>
          <a:blip r:embed="rId2"/>
          <a:srcRect l="58" r="58"/>
          <a:stretch>
            <a:fillRect/>
          </a:stretch>
        </p:blipFill>
        <p:spPr/>
      </p:pic>
      <p:sp>
        <p:nvSpPr>
          <p:cNvPr id="4" name="Text Placeholder 3"/>
          <p:cNvSpPr>
            <a:spLocks noGrp="1"/>
          </p:cNvSpPr>
          <p:nvPr>
            <p:ph type="body" idx="29" sz="quarter"/>
          </p:nvPr>
        </p:nvSpPr>
        <p:spPr/>
        <p:txBody>
          <a:bodyPr/>
          <a:lstStyle/>
          <a:p>
            <a:r>
              <a:t>www.coronavirus.conacyt.mx</a:t>
            </a:r>
          </a:p>
        </p:txBody>
      </p:sp>
      <p:sp>
        <p:nvSpPr>
          <p:cNvPr id="5" name="Text Placeholder 4"/>
          <p:cNvSpPr>
            <a:spLocks noGrp="1"/>
          </p:cNvSpPr>
          <p:nvPr>
            <p:ph type="body" idx="30" sz="quarter"/>
          </p:nvPr>
        </p:nvSpPr>
        <p:spPr/>
        <p:txBody>
          <a:bodyPr/>
          <a:lstStyle/>
          <a:p>
            <a:r>
              <a:t>7</a:t>
            </a:r>
          </a:p>
        </p:txBody>
      </p:sp>
      <p:sp>
        <p:nvSpPr>
          <p:cNvPr id="6" name="Text Placeholder 5"/>
          <p:cNvSpPr>
            <a:spLocks noGrp="1"/>
          </p:cNvSpPr>
          <p:nvPr>
            <p:ph type="body" idx="15" sz="quarter"/>
          </p:nvPr>
        </p:nvSpPr>
        <p:spPr/>
        <p:txBody>
          <a:bodyPr/>
          <a:lstStyle/>
          <a:p>
            <a:r>
              <a:t>MODELO GOMPERTZ: Proyección de casos acumulados por día</a:t>
            </a:r>
          </a:p>
        </p:txBody>
      </p:sp>
      <p:sp>
        <p:nvSpPr>
          <p:cNvPr id="7" name="Text Placeholder 6"/>
          <p:cNvSpPr>
            <a:spLocks noGrp="1"/>
          </p:cNvSpPr>
          <p:nvPr>
            <p:ph type="body" idx="16" sz="quarter"/>
          </p:nvPr>
        </p:nvSpPr>
        <p:spPr/>
        <p:txBody>
          <a:bodyPr/>
          <a:lstStyle/>
          <a:p>
            <a:r>
              <a:t>Fecha de actualización: 27 de abril de 2022</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Morelos</a:t>
            </a:r>
          </a:p>
        </p:txBody>
      </p:sp>
      <p:sp>
        <p:nvSpPr>
          <p:cNvPr id="3" name="Text Placeholder 2"/>
          <p:cNvSpPr>
            <a:spLocks noGrp="1"/>
          </p:cNvSpPr>
          <p:nvPr>
            <p:ph type="body" idx="29" sz="quarter"/>
          </p:nvPr>
        </p:nvSpPr>
        <p:spPr/>
        <p:txBody>
          <a:bodyPr/>
          <a:lstStyle/>
          <a:p>
            <a:r>
              <a:t>www.coronavirus.conacyt.mx</a:t>
            </a:r>
          </a:p>
        </p:txBody>
      </p:sp>
      <p:sp>
        <p:nvSpPr>
          <p:cNvPr id="4" name="Text Placeholder 3"/>
          <p:cNvSpPr>
            <a:spLocks noGrp="1"/>
          </p:cNvSpPr>
          <p:nvPr>
            <p:ph type="body" idx="30" sz="quarter"/>
          </p:nvPr>
        </p:nvSpPr>
        <p:spPr/>
        <p:txBody>
          <a:bodyPr/>
          <a:lstStyle/>
          <a:p>
            <a:r>
              <a:t>8</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4369</TotalTime>
  <Words>0</Words>
  <Application>Microsoft Office PowerPoint</Application>
  <PresentationFormat>Personalizado</PresentationFormat>
  <Paragraphs>0</Paragraphs>
  <Slides>0</Slides>
  <Notes>0</Notes>
  <HiddenSlides>0</HiddenSlides>
  <MMClips>0</MMClips>
  <ScaleCrop>false</ScaleCrop>
  <HeadingPairs>
    <vt:vector size="4" baseType="variant">
      <vt:variant>
        <vt:lpstr>Tema</vt:lpstr>
      </vt:variant>
      <vt:variant>
        <vt:i4>1</vt:i4>
      </vt:variant>
      <vt:variant>
        <vt:lpstr>Títulos de diapositiva</vt:lpstr>
      </vt:variant>
      <vt:variant>
        <vt:i4>0</vt:i4>
      </vt:variant>
    </vt:vector>
  </HeadingPairs>
  <TitlesOfParts>
    <vt:vector size="1" baseType="lpstr">
      <vt:lpstr>Tema de Office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DAI,Conacyt</dc:creator>
  <cp:lastModifiedBy>tere</cp:lastModifiedBy>
  <cp:revision>213</cp:revision>
  <dcterms:created xsi:type="dcterms:W3CDTF">2020-09-28T23:29:57Z</dcterms:created>
  <dcterms:modified xsi:type="dcterms:W3CDTF">2009-01-01T05:15:25Z</dcterms:modified>
</cp:coreProperties>
</file>